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sldIdLst>
    <p:sldId id="257" r:id="rId2"/>
    <p:sldId id="275" r:id="rId3"/>
    <p:sldId id="277" r:id="rId4"/>
    <p:sldId id="318" r:id="rId5"/>
    <p:sldId id="316" r:id="rId6"/>
    <p:sldId id="261" r:id="rId7"/>
    <p:sldId id="298" r:id="rId8"/>
    <p:sldId id="269" r:id="rId9"/>
    <p:sldId id="297" r:id="rId10"/>
    <p:sldId id="258" r:id="rId11"/>
    <p:sldId id="301" r:id="rId12"/>
    <p:sldId id="278" r:id="rId13"/>
    <p:sldId id="279" r:id="rId14"/>
    <p:sldId id="270" r:id="rId15"/>
    <p:sldId id="282" r:id="rId16"/>
    <p:sldId id="302" r:id="rId17"/>
    <p:sldId id="273" r:id="rId18"/>
    <p:sldId id="306" r:id="rId19"/>
    <p:sldId id="281" r:id="rId20"/>
    <p:sldId id="303" r:id="rId21"/>
    <p:sldId id="288" r:id="rId22"/>
    <p:sldId id="287" r:id="rId23"/>
    <p:sldId id="314" r:id="rId24"/>
    <p:sldId id="283" r:id="rId25"/>
    <p:sldId id="304" r:id="rId26"/>
    <p:sldId id="294" r:id="rId27"/>
    <p:sldId id="295" r:id="rId28"/>
    <p:sldId id="285" r:id="rId29"/>
    <p:sldId id="305" r:id="rId30"/>
    <p:sldId id="286" r:id="rId31"/>
    <p:sldId id="307" r:id="rId32"/>
    <p:sldId id="308" r:id="rId33"/>
    <p:sldId id="319" r:id="rId34"/>
    <p:sldId id="320" r:id="rId35"/>
    <p:sldId id="322" r:id="rId36"/>
    <p:sldId id="321" r:id="rId37"/>
    <p:sldId id="310" r:id="rId38"/>
    <p:sldId id="312" r:id="rId39"/>
    <p:sldId id="309" r:id="rId40"/>
    <p:sldId id="311" r:id="rId41"/>
    <p:sldId id="313" r:id="rId42"/>
    <p:sldId id="272" r:id="rId4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319C8882-4412-4891-955A-A16BAB174A6C}">
          <p14:sldIdLst>
            <p14:sldId id="257"/>
            <p14:sldId id="275"/>
            <p14:sldId id="277"/>
            <p14:sldId id="318"/>
            <p14:sldId id="316"/>
            <p14:sldId id="261"/>
            <p14:sldId id="298"/>
            <p14:sldId id="269"/>
            <p14:sldId id="297"/>
            <p14:sldId id="258"/>
            <p14:sldId id="301"/>
            <p14:sldId id="278"/>
            <p14:sldId id="279"/>
            <p14:sldId id="270"/>
            <p14:sldId id="282"/>
            <p14:sldId id="302"/>
            <p14:sldId id="273"/>
            <p14:sldId id="306"/>
            <p14:sldId id="281"/>
            <p14:sldId id="303"/>
            <p14:sldId id="288"/>
            <p14:sldId id="287"/>
            <p14:sldId id="314"/>
            <p14:sldId id="283"/>
            <p14:sldId id="304"/>
            <p14:sldId id="294"/>
            <p14:sldId id="295"/>
            <p14:sldId id="285"/>
            <p14:sldId id="305"/>
            <p14:sldId id="286"/>
            <p14:sldId id="307"/>
            <p14:sldId id="308"/>
            <p14:sldId id="319"/>
            <p14:sldId id="320"/>
            <p14:sldId id="322"/>
            <p14:sldId id="321"/>
            <p14:sldId id="310"/>
            <p14:sldId id="312"/>
            <p14:sldId id="309"/>
            <p14:sldId id="311"/>
            <p14:sldId id="313"/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00FF"/>
    <a:srgbClr val="FF66FF"/>
    <a:srgbClr val="000066"/>
    <a:srgbClr val="0099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99" autoAdjust="0"/>
    <p:restoredTop sz="98224" autoAdjust="0"/>
  </p:normalViewPr>
  <p:slideViewPr>
    <p:cSldViewPr>
      <p:cViewPr>
        <p:scale>
          <a:sx n="125" d="100"/>
          <a:sy n="125" d="100"/>
        </p:scale>
        <p:origin x="1548" y="-5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569661-83C9-4241-810E-E0B45322C34C}" type="datetimeFigureOut">
              <a:rPr lang="es-MX" smtClean="0"/>
              <a:t>09/09/2023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60B9CA-4390-4391-BE90-DAFEC50543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10040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0B9CA-4390-4391-BE90-DAFEC5054393}" type="slidenum">
              <a:rPr lang="es-MX" smtClean="0"/>
              <a:t>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266196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0B9CA-4390-4391-BE90-DAFEC5054393}" type="slidenum">
              <a:rPr lang="es-MX" smtClean="0"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563461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0B9CA-4390-4391-BE90-DAFEC5054393}" type="slidenum">
              <a:rPr lang="es-MX" smtClean="0"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45932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riángulo rectángulo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grpSp>
        <p:nvGrpSpPr>
          <p:cNvPr id="2" name="1 Grupo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Forma libre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8" name="7 Forma libre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1" name="10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11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DF7BBBA-BB51-4EFF-8F38-EF008614C384}" type="datetimeFigureOut">
              <a:rPr lang="es-ES" smtClean="0"/>
              <a:t>09/09/2023</a:t>
            </a:fld>
            <a:endParaRPr lang="es-ES" dirty="0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s-ES" dirty="0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D7CA03-8833-4DE5-A51D-33B5E926777C}" type="slidenum">
              <a:rPr lang="es-ES" smtClean="0"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7BBBA-BB51-4EFF-8F38-EF008614C384}" type="datetimeFigureOut">
              <a:rPr lang="es-ES" smtClean="0"/>
              <a:t>09/09/2023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7CA03-8833-4DE5-A51D-33B5E926777C}" type="slidenum">
              <a:rPr lang="es-ES" smtClean="0"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7BBBA-BB51-4EFF-8F38-EF008614C384}" type="datetimeFigureOut">
              <a:rPr lang="es-ES" smtClean="0"/>
              <a:t>09/09/2023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7CA03-8833-4DE5-A51D-33B5E926777C}" type="slidenum">
              <a:rPr lang="es-ES" smtClean="0"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7BBBA-BB51-4EFF-8F38-EF008614C384}" type="datetimeFigureOut">
              <a:rPr lang="es-ES" smtClean="0"/>
              <a:t>09/09/2023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7CA03-8833-4DE5-A51D-33B5E926777C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7BBBA-BB51-4EFF-8F38-EF008614C384}" type="datetimeFigureOut">
              <a:rPr lang="es-ES" smtClean="0"/>
              <a:t>09/09/2023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7CA03-8833-4DE5-A51D-33B5E926777C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7" name="6 Cheurón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dirty="0"/>
          </a:p>
        </p:txBody>
      </p:sp>
      <p:sp>
        <p:nvSpPr>
          <p:cNvPr id="8" name="7 Cheurón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7BBBA-BB51-4EFF-8F38-EF008614C384}" type="datetimeFigureOut">
              <a:rPr lang="es-ES" smtClean="0"/>
              <a:t>09/09/2023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7CA03-8833-4DE5-A51D-33B5E926777C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7BBBA-BB51-4EFF-8F38-EF008614C384}" type="datetimeFigureOut">
              <a:rPr lang="es-ES" smtClean="0"/>
              <a:t>09/09/2023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7CA03-8833-4DE5-A51D-33B5E926777C}" type="slidenum">
              <a:rPr lang="es-ES" smtClean="0"/>
              <a:t>‹Nº›</a:t>
            </a:fld>
            <a:endParaRPr lang="es-E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7BBBA-BB51-4EFF-8F38-EF008614C384}" type="datetimeFigureOut">
              <a:rPr lang="es-ES" smtClean="0"/>
              <a:t>09/09/2023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7CA03-8833-4DE5-A51D-33B5E926777C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7BBBA-BB51-4EFF-8F38-EF008614C384}" type="datetimeFigureOut">
              <a:rPr lang="es-ES" smtClean="0"/>
              <a:t>09/09/2023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7CA03-8833-4DE5-A51D-33B5E926777C}" type="slidenum">
              <a:rPr lang="es-ES" smtClean="0"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0DF7BBBA-BB51-4EFF-8F38-EF008614C384}" type="datetimeFigureOut">
              <a:rPr lang="es-ES" smtClean="0"/>
              <a:t>09/09/2023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7CA03-8833-4DE5-A51D-33B5E926777C}" type="slidenum">
              <a:rPr lang="es-ES" smtClean="0"/>
              <a:t>‹Nº›</a:t>
            </a:fld>
            <a:endParaRPr lang="es-E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dirty="0"/>
              <a:t>Haga clic en el icono para agregar una imagen</a:t>
            </a:r>
            <a:endParaRPr kumimoji="0" lang="en-US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DF7BBBA-BB51-4EFF-8F38-EF008614C384}" type="datetimeFigureOut">
              <a:rPr lang="es-ES" smtClean="0"/>
              <a:t>09/09/2023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D7CA03-8833-4DE5-A51D-33B5E926777C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9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10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Cheurón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dirty="0"/>
          </a:p>
        </p:txBody>
      </p:sp>
      <p:sp>
        <p:nvSpPr>
          <p:cNvPr id="13" name="12 Cheurón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  <a:p>
            <a:pPr lvl="1" eaLnBrk="1" latinLnBrk="0" hangingPunct="1"/>
            <a:r>
              <a:rPr kumimoji="0" lang="es-ES"/>
              <a:t>Segundo nivel</a:t>
            </a:r>
          </a:p>
          <a:p>
            <a:pPr lvl="2" eaLnBrk="1" latinLnBrk="0" hangingPunct="1"/>
            <a:r>
              <a:rPr kumimoji="0" lang="es-ES"/>
              <a:t>Tercer nivel</a:t>
            </a:r>
          </a:p>
          <a:p>
            <a:pPr lvl="3" eaLnBrk="1" latinLnBrk="0" hangingPunct="1"/>
            <a:r>
              <a:rPr kumimoji="0" lang="es-ES"/>
              <a:t>Cuarto nivel</a:t>
            </a:r>
          </a:p>
          <a:p>
            <a:pPr lvl="4" eaLnBrk="1" latinLnBrk="0" hangingPunct="1"/>
            <a:r>
              <a:rPr kumimoji="0" lang="es-ES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DF7BBBA-BB51-4EFF-8F38-EF008614C384}" type="datetimeFigureOut">
              <a:rPr lang="es-ES" smtClean="0"/>
              <a:t>09/09/2023</a:t>
            </a:fld>
            <a:endParaRPr lang="es-ES" dirty="0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s-ES" dirty="0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BD7CA03-8833-4DE5-A51D-33B5E926777C}" type="slidenum">
              <a:rPr lang="es-ES" smtClean="0"/>
              <a:t>‹Nº›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gif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6.jpeg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slide" Target="slide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8.jpeg"/><Relationship Id="rId18" Type="http://schemas.openxmlformats.org/officeDocument/2006/relationships/image" Target="../media/image22.jpg"/><Relationship Id="rId3" Type="http://schemas.openxmlformats.org/officeDocument/2006/relationships/image" Target="../media/image5.jpeg"/><Relationship Id="rId7" Type="http://schemas.openxmlformats.org/officeDocument/2006/relationships/image" Target="../media/image13.png"/><Relationship Id="rId12" Type="http://schemas.openxmlformats.org/officeDocument/2006/relationships/hyperlink" Target="http://www.google.com.mx/url?sa=i&amp;rct=j&amp;q=cotemar+&amp;source=images&amp;cd=&amp;docid=sSaTFWdxYZkl2M&amp;tbnid=vcFyrsG-2kXVlM:&amp;ved=0CAUQjRw&amp;url=http://www.comerciomexico.com/cotemar-43477.php&amp;ei=8r-oUeHAF4Hu9ATknYGYCg&amp;bvm=bv.47244034,d.dmg&amp;psig=AFQjCNFNXFy7bhrAjqRJocMucktrdIBx1A&amp;ust=1370100079440024" TargetMode="External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19.jpeg"/><Relationship Id="rId10" Type="http://schemas.openxmlformats.org/officeDocument/2006/relationships/image" Target="../media/image16.jpeg"/><Relationship Id="rId19" Type="http://schemas.openxmlformats.org/officeDocument/2006/relationships/image" Target="../media/image23.jpg"/><Relationship Id="rId4" Type="http://schemas.openxmlformats.org/officeDocument/2006/relationships/image" Target="../media/image10.png"/><Relationship Id="rId9" Type="http://schemas.openxmlformats.org/officeDocument/2006/relationships/image" Target="../media/image15.jpeg"/><Relationship Id="rId14" Type="http://schemas.openxmlformats.org/officeDocument/2006/relationships/hyperlink" Target="https://www.google.com.mx/imgres?imgurl&amp;imgrefurl=http://www.oceanografia.com.mx/Logo.htm&amp;h=0&amp;w=0&amp;sz=1&amp;tbnid=Ik05Yh0kRGxDZM&amp;tbnh=197&amp;tbnw=255&amp;zoom=1&amp;docid=maKpHCom4HP76M&amp;ei=qnWzUYbHFue6yAHtyoHoBw&amp;ved=0CAIQsCU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2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26.jpeg"/><Relationship Id="rId4" Type="http://schemas.openxmlformats.org/officeDocument/2006/relationships/image" Target="../media/image71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2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2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26.jpeg"/><Relationship Id="rId4" Type="http://schemas.openxmlformats.org/officeDocument/2006/relationships/image" Target="../media/image7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2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13" Type="http://schemas.openxmlformats.org/officeDocument/2006/relationships/slide" Target="slide39.xml"/><Relationship Id="rId3" Type="http://schemas.openxmlformats.org/officeDocument/2006/relationships/image" Target="../media/image5.jpeg"/><Relationship Id="rId7" Type="http://schemas.openxmlformats.org/officeDocument/2006/relationships/slide" Target="slide15.xml"/><Relationship Id="rId12" Type="http://schemas.openxmlformats.org/officeDocument/2006/relationships/slide" Target="slide3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2.xml"/><Relationship Id="rId11" Type="http://schemas.openxmlformats.org/officeDocument/2006/relationships/image" Target="../media/image3.png"/><Relationship Id="rId5" Type="http://schemas.openxmlformats.org/officeDocument/2006/relationships/slide" Target="slide10.xml"/><Relationship Id="rId10" Type="http://schemas.openxmlformats.org/officeDocument/2006/relationships/slide" Target="slide19.xml"/><Relationship Id="rId4" Type="http://schemas.openxmlformats.org/officeDocument/2006/relationships/slide" Target="slide6.xml"/><Relationship Id="rId9" Type="http://schemas.openxmlformats.org/officeDocument/2006/relationships/slide" Target="slide2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2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26.jpeg"/><Relationship Id="rId4" Type="http://schemas.openxmlformats.org/officeDocument/2006/relationships/image" Target="../media/image7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-21772" y="0"/>
            <a:ext cx="2843808" cy="6858000"/>
          </a:xfrm>
          <a:prstGeom prst="rect">
            <a:avLst/>
          </a:prstGeom>
          <a:gradFill flip="none" rotWithShape="1">
            <a:gsLst>
              <a:gs pos="0">
                <a:srgbClr val="0000FF">
                  <a:shade val="30000"/>
                  <a:satMod val="115000"/>
                </a:srgbClr>
              </a:gs>
              <a:gs pos="50000">
                <a:srgbClr val="0000FF">
                  <a:shade val="67500"/>
                  <a:satMod val="115000"/>
                </a:srgbClr>
              </a:gs>
              <a:gs pos="100000">
                <a:srgbClr val="0000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3175"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-21772" y="1309132"/>
            <a:ext cx="2865580" cy="560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s-MX" sz="1100" b="1" dirty="0">
                <a:solidFill>
                  <a:schemeClr val="bg1"/>
                </a:solidFill>
              </a:rPr>
              <a:t>Calle 40 No.100 entre calles 35 y 37</a:t>
            </a:r>
          </a:p>
          <a:p>
            <a:pPr algn="ctr"/>
            <a:r>
              <a:rPr lang="es-MX" sz="1100" b="1" dirty="0">
                <a:solidFill>
                  <a:schemeClr val="bg1"/>
                </a:solidFill>
              </a:rPr>
              <a:t>Colonia  Tecolutla  C.P. 24100</a:t>
            </a:r>
          </a:p>
          <a:p>
            <a:pPr algn="ctr"/>
            <a:endParaRPr lang="es-MX" sz="1200" b="1" dirty="0">
              <a:solidFill>
                <a:schemeClr val="bg1"/>
              </a:solidFill>
            </a:endParaRPr>
          </a:p>
          <a:p>
            <a:pPr algn="ctr"/>
            <a:r>
              <a:rPr lang="es-MX" sz="1200" b="1" dirty="0">
                <a:solidFill>
                  <a:schemeClr val="bg1"/>
                </a:solidFill>
              </a:rPr>
              <a:t>Ciudad del Carmen, Campeche</a:t>
            </a:r>
          </a:p>
          <a:p>
            <a:pPr algn="ctr"/>
            <a:endParaRPr lang="es-MX" sz="1200" b="1" dirty="0">
              <a:solidFill>
                <a:schemeClr val="bg1"/>
              </a:solidFill>
            </a:endParaRPr>
          </a:p>
          <a:p>
            <a:pPr algn="ctr"/>
            <a:r>
              <a:rPr lang="es-MX" sz="1200" b="1" dirty="0">
                <a:solidFill>
                  <a:schemeClr val="bg1"/>
                </a:solidFill>
              </a:rPr>
              <a:t>Teléfono: 938 -131-0827</a:t>
            </a:r>
          </a:p>
          <a:p>
            <a:endParaRPr lang="es-MX" sz="1200" b="0" dirty="0">
              <a:solidFill>
                <a:schemeClr val="bg1"/>
              </a:solidFill>
            </a:endParaRPr>
          </a:p>
          <a:p>
            <a:endParaRPr lang="es-MX" sz="1200" dirty="0">
              <a:solidFill>
                <a:schemeClr val="bg1"/>
              </a:solidFill>
            </a:endParaRPr>
          </a:p>
          <a:p>
            <a:endParaRPr lang="es-MX" sz="1200" b="0" dirty="0">
              <a:solidFill>
                <a:schemeClr val="bg1"/>
              </a:solidFill>
            </a:endParaRPr>
          </a:p>
          <a:p>
            <a:endParaRPr lang="es-MX" sz="1200" dirty="0">
              <a:solidFill>
                <a:schemeClr val="bg1"/>
              </a:solidFill>
            </a:endParaRPr>
          </a:p>
          <a:p>
            <a:endParaRPr lang="es-MX" sz="1200" b="0" dirty="0">
              <a:solidFill>
                <a:schemeClr val="bg1"/>
              </a:solidFill>
            </a:endParaRPr>
          </a:p>
          <a:p>
            <a:endParaRPr lang="es-MX" sz="1200" dirty="0">
              <a:solidFill>
                <a:schemeClr val="bg1"/>
              </a:solidFill>
            </a:endParaRPr>
          </a:p>
          <a:p>
            <a:endParaRPr lang="es-MX" sz="1200" b="0" dirty="0">
              <a:solidFill>
                <a:schemeClr val="bg1"/>
              </a:solidFill>
            </a:endParaRPr>
          </a:p>
          <a:p>
            <a:endParaRPr lang="es-MX" sz="1200" dirty="0">
              <a:solidFill>
                <a:schemeClr val="bg1"/>
              </a:solidFill>
            </a:endParaRPr>
          </a:p>
          <a:p>
            <a:endParaRPr lang="es-MX" sz="1200" b="0" dirty="0">
              <a:solidFill>
                <a:schemeClr val="bg1"/>
              </a:solidFill>
            </a:endParaRPr>
          </a:p>
          <a:p>
            <a:endParaRPr lang="es-MX" sz="1200" dirty="0">
              <a:solidFill>
                <a:schemeClr val="bg1"/>
              </a:solidFill>
            </a:endParaRPr>
          </a:p>
          <a:p>
            <a:endParaRPr lang="es-MX" sz="1200" b="0" dirty="0">
              <a:solidFill>
                <a:schemeClr val="bg1"/>
              </a:solidFill>
            </a:endParaRPr>
          </a:p>
          <a:p>
            <a:endParaRPr lang="es-MX" sz="1200" dirty="0">
              <a:solidFill>
                <a:schemeClr val="bg1"/>
              </a:solidFill>
            </a:endParaRPr>
          </a:p>
          <a:p>
            <a:endParaRPr lang="es-MX" sz="1200" b="0" dirty="0">
              <a:solidFill>
                <a:schemeClr val="bg1"/>
              </a:solidFill>
            </a:endParaRPr>
          </a:p>
          <a:p>
            <a:endParaRPr lang="es-MX" sz="1200" dirty="0">
              <a:solidFill>
                <a:schemeClr val="bg1"/>
              </a:solidFill>
            </a:endParaRPr>
          </a:p>
          <a:p>
            <a:endParaRPr lang="es-MX" sz="1200" b="0" dirty="0">
              <a:solidFill>
                <a:schemeClr val="bg1"/>
              </a:solidFill>
            </a:endParaRPr>
          </a:p>
          <a:p>
            <a:endParaRPr lang="es-MX" sz="1200" dirty="0">
              <a:solidFill>
                <a:schemeClr val="bg1"/>
              </a:solidFill>
            </a:endParaRPr>
          </a:p>
          <a:p>
            <a:endParaRPr lang="es-MX" sz="1200" b="0" dirty="0">
              <a:solidFill>
                <a:schemeClr val="bg1"/>
              </a:solidFill>
            </a:endParaRPr>
          </a:p>
          <a:p>
            <a:pPr algn="ctr"/>
            <a:endParaRPr lang="es-MX" sz="1200" b="1" dirty="0">
              <a:solidFill>
                <a:schemeClr val="bg1"/>
              </a:solidFill>
            </a:endParaRPr>
          </a:p>
          <a:p>
            <a:pPr algn="ctr"/>
            <a:r>
              <a:rPr lang="es-MX" sz="1200" b="1" dirty="0">
                <a:solidFill>
                  <a:schemeClr val="bg1"/>
                </a:solidFill>
              </a:rPr>
              <a:t>Empresa 100 % mexicana</a:t>
            </a:r>
          </a:p>
          <a:p>
            <a:pPr algn="ctr"/>
            <a:r>
              <a:rPr lang="es-MX" sz="1200" b="1" dirty="0">
                <a:solidFill>
                  <a:schemeClr val="bg1"/>
                </a:solidFill>
              </a:rPr>
              <a:t>dedicada exclusivamente a la </a:t>
            </a:r>
          </a:p>
          <a:p>
            <a:pPr algn="ctr"/>
            <a:r>
              <a:rPr lang="es-MX" sz="1200" b="1" dirty="0">
                <a:solidFill>
                  <a:schemeClr val="bg1"/>
                </a:solidFill>
              </a:rPr>
              <a:t>tecnología de la información.</a:t>
            </a:r>
          </a:p>
          <a:p>
            <a:pPr algn="ctr"/>
            <a:endParaRPr lang="es-MX" sz="1200" b="1" dirty="0">
              <a:solidFill>
                <a:schemeClr val="bg1"/>
              </a:solidFill>
            </a:endParaRPr>
          </a:p>
          <a:p>
            <a:pPr algn="ctr"/>
            <a:endParaRPr lang="es-MX" sz="1200" b="1" dirty="0">
              <a:solidFill>
                <a:schemeClr val="bg1"/>
              </a:solidFill>
            </a:endParaRPr>
          </a:p>
          <a:p>
            <a:endParaRPr lang="es-MX" sz="1200" b="1" dirty="0">
              <a:solidFill>
                <a:schemeClr val="bg1"/>
              </a:solidFill>
            </a:endParaRPr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99591"/>
            <a:ext cx="3600400" cy="1344121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8 CuadroTexto"/>
          <p:cNvSpPr txBox="1"/>
          <p:nvPr/>
        </p:nvSpPr>
        <p:spPr>
          <a:xfrm>
            <a:off x="0" y="6525344"/>
            <a:ext cx="28438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916832"/>
            <a:ext cx="3024336" cy="3461590"/>
          </a:xfrm>
          <a:prstGeom prst="rect">
            <a:avLst/>
          </a:prstGeom>
        </p:spPr>
      </p:pic>
      <p:pic>
        <p:nvPicPr>
          <p:cNvPr id="4" name="Imagen 3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E209D929-38F8-CF7C-229A-EA2802DD60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65" y="91865"/>
            <a:ext cx="2012534" cy="11204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771800" y="2319263"/>
            <a:ext cx="471603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600" b="1" dirty="0">
                <a:latin typeface="Arial" charset="0"/>
              </a:rPr>
              <a:t>CONTROL DE OBRA</a:t>
            </a:r>
            <a:endParaRPr lang="es-ES" sz="3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5" name="Imagen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4365104"/>
            <a:ext cx="1008112" cy="566786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7786671" y="4294554"/>
            <a:ext cx="149153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linkClick r:id="rId2" action="ppaction://hlinksldjump"/>
              </a:rPr>
              <a:t>Menu</a:t>
            </a:r>
            <a:r>
              <a:rPr lang="es-ES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linkClick r:id="rId2" action="ppaction://hlinksldjump"/>
              </a:rPr>
              <a:t> Principal</a:t>
            </a:r>
            <a:endParaRPr lang="es-ES" sz="2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8A999FC0-56C7-DA9A-5743-26477562C3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805264"/>
            <a:ext cx="1273814" cy="7092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5" t="7899" r="6134" b="10560"/>
          <a:stretch/>
        </p:blipFill>
        <p:spPr bwMode="auto">
          <a:xfrm>
            <a:off x="899592" y="548680"/>
            <a:ext cx="7189373" cy="4231223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96618" y="73088"/>
            <a:ext cx="21959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charset="0"/>
              </a:rPr>
              <a:t>CONTROL DE OBRA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5753076" y="4779903"/>
            <a:ext cx="247375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s-ES" sz="1100" dirty="0">
                <a:solidFill>
                  <a:srgbClr val="000066"/>
                </a:solidFill>
                <a:latin typeface="Gill Sans MT" pitchFamily="34" charset="0"/>
              </a:rPr>
              <a:t>CARATULA DE ESTIMACIONES </a:t>
            </a:r>
          </a:p>
        </p:txBody>
      </p:sp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1AB22E46-8FE8-499C-21F9-1FEE24EBDF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85" y="5805264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1" t="10471" r="9693" b="7132"/>
          <a:stretch/>
        </p:blipFill>
        <p:spPr bwMode="auto">
          <a:xfrm>
            <a:off x="179512" y="476671"/>
            <a:ext cx="5507835" cy="3612141"/>
          </a:xfrm>
          <a:prstGeom prst="rect">
            <a:avLst/>
          </a:prstGeom>
          <a:ln w="9525">
            <a:solidFill>
              <a:srgbClr val="000066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6618" y="73088"/>
            <a:ext cx="21959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charset="0"/>
              </a:rPr>
              <a:t>CONTROL DE OBRA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2" t="14342" r="9390" b="7396"/>
          <a:stretch/>
        </p:blipFill>
        <p:spPr bwMode="auto">
          <a:xfrm>
            <a:off x="3347864" y="2841195"/>
            <a:ext cx="5669565" cy="3612141"/>
          </a:xfrm>
          <a:prstGeom prst="rect">
            <a:avLst/>
          </a:prstGeom>
          <a:ln w="9525">
            <a:solidFill>
              <a:srgbClr val="000066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74847" y="4094650"/>
            <a:ext cx="3539277" cy="26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-MX" sz="1050" dirty="0">
                <a:solidFill>
                  <a:srgbClr val="000066"/>
                </a:solidFill>
                <a:latin typeface="Gill Sans MT" panose="020B0502020104020203" pitchFamily="34" charset="0"/>
              </a:rPr>
              <a:t>RESUMEN MENSUAL  GENERACION DE OBRA</a:t>
            </a:r>
            <a:endParaRPr lang="es-ES" sz="1050" dirty="0">
              <a:solidFill>
                <a:srgbClr val="000066"/>
              </a:solidFill>
              <a:latin typeface="Gill Sans MT" panose="020B0502020104020203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5951038" y="6454938"/>
            <a:ext cx="3138988" cy="26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-MX" sz="1050" dirty="0">
                <a:solidFill>
                  <a:schemeClr val="bg1"/>
                </a:solidFill>
                <a:latin typeface="Gill Sans MT" panose="020B0502020104020203" pitchFamily="34" charset="0"/>
              </a:rPr>
              <a:t>SEGUIMIENTO  GENERADORES DE OBRA</a:t>
            </a:r>
            <a:endParaRPr lang="es-ES" sz="1050" dirty="0">
              <a:solidFill>
                <a:schemeClr val="bg1"/>
              </a:solidFill>
              <a:latin typeface="Gill Sans MT" panose="020B0502020104020203" pitchFamily="34" charset="0"/>
            </a:endParaRPr>
          </a:p>
        </p:txBody>
      </p:sp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2F6A3C95-F320-5D59-A9B2-CB9FFB60ED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877628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44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6618" y="73088"/>
            <a:ext cx="21959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charset="0"/>
              </a:rPr>
              <a:t>CONTROL DE OBRA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2"/>
          <a:srcRect l="9259" t="16043" r="20624" b="43777"/>
          <a:stretch/>
        </p:blipFill>
        <p:spPr bwMode="auto">
          <a:xfrm>
            <a:off x="179512" y="387086"/>
            <a:ext cx="6192688" cy="3816424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3"/>
          <a:srcRect l="9525" t="16997" r="25386" b="46420"/>
          <a:stretch/>
        </p:blipFill>
        <p:spPr bwMode="auto">
          <a:xfrm>
            <a:off x="3241995" y="3036302"/>
            <a:ext cx="5722493" cy="3498195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444209" y="332656"/>
            <a:ext cx="2520280" cy="602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-ES" sz="1100" dirty="0">
                <a:solidFill>
                  <a:srgbClr val="2D2D8A"/>
                </a:solidFill>
                <a:latin typeface="Gill Sans MT" pitchFamily="34" charset="0"/>
                <a:cs typeface="Arial" pitchFamily="34" charset="0"/>
              </a:rPr>
              <a:t>GRAFICA COMPARATIVA DE AVANCE PROGRAMADO, REAL Y OPTIMO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5043399" y="6513469"/>
            <a:ext cx="4008512" cy="26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</a:pPr>
            <a:r>
              <a:rPr lang="es-ES" sz="1100" dirty="0">
                <a:solidFill>
                  <a:schemeClr val="bg1"/>
                </a:solidFill>
                <a:latin typeface="Gill Sans MT" pitchFamily="34" charset="0"/>
                <a:cs typeface="Arial" pitchFamily="34" charset="0"/>
              </a:rPr>
              <a:t>GRAFICA DE COMPORTAMIENTO DE AVANCES </a:t>
            </a:r>
          </a:p>
        </p:txBody>
      </p:sp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94463F28-7A9A-6C75-DA6C-2A3BF6AB2E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761709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6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216292" y="411642"/>
            <a:ext cx="4787755" cy="5609646"/>
            <a:chOff x="129" y="845"/>
            <a:chExt cx="2555" cy="3374"/>
          </a:xfrm>
        </p:grpSpPr>
        <p:pic>
          <p:nvPicPr>
            <p:cNvPr id="5" name="Picture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" y="845"/>
              <a:ext cx="2556" cy="3375"/>
            </a:xfrm>
            <a:prstGeom prst="rect">
              <a:avLst/>
            </a:prstGeom>
            <a:ln>
              <a:solidFill>
                <a:srgbClr val="000066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12"/>
            <p:cNvSpPr>
              <a:spLocks noChangeArrowheads="1"/>
            </p:cNvSpPr>
            <p:nvPr/>
          </p:nvSpPr>
          <p:spPr bwMode="auto">
            <a:xfrm>
              <a:off x="2070" y="855"/>
              <a:ext cx="585" cy="2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s-AR"/>
            </a:p>
          </p:txBody>
        </p:sp>
      </p:grp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96618" y="73088"/>
            <a:ext cx="21959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charset="0"/>
              </a:rPr>
              <a:t>CONTROL DE OBRA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10" name="Picture 6" descr="a"/>
          <p:cNvPicPr>
            <a:picLocks noChangeAspect="1" noChangeArrowheads="1"/>
          </p:cNvPicPr>
          <p:nvPr/>
        </p:nvPicPr>
        <p:blipFill>
          <a:blip r:embed="rId3"/>
          <a:srcRect b="5212"/>
          <a:stretch>
            <a:fillRect/>
          </a:stretch>
        </p:blipFill>
        <p:spPr bwMode="auto">
          <a:xfrm>
            <a:off x="5292079" y="411642"/>
            <a:ext cx="3672409" cy="4385510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2154514" y="6028157"/>
            <a:ext cx="3098216" cy="26379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-MX" sz="1100" dirty="0">
                <a:solidFill>
                  <a:schemeClr val="bg1"/>
                </a:solidFill>
                <a:latin typeface="Gill Sans MT" pitchFamily="34" charset="0"/>
                <a:cs typeface="Arial" pitchFamily="34" charset="0"/>
              </a:rPr>
              <a:t>REPORTES DIARIOS Y GERENCIALES</a:t>
            </a:r>
            <a:endParaRPr lang="es-ES" sz="1100" dirty="0">
              <a:solidFill>
                <a:schemeClr val="bg1"/>
              </a:solidFill>
              <a:latin typeface="Gill Sans MT" pitchFamily="34" charset="0"/>
              <a:cs typeface="Arial" pitchFamily="34" charset="0"/>
            </a:endParaRP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5975132" y="4808038"/>
            <a:ext cx="3098216" cy="26379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-MX" sz="1100" dirty="0">
                <a:solidFill>
                  <a:srgbClr val="000066"/>
                </a:solidFill>
                <a:latin typeface="Gill Sans MT" pitchFamily="34" charset="0"/>
                <a:cs typeface="Arial" pitchFamily="34" charset="0"/>
              </a:rPr>
              <a:t>ALBUM FOTOGRAFICO</a:t>
            </a:r>
            <a:endParaRPr lang="es-ES" sz="1100" dirty="0">
              <a:solidFill>
                <a:srgbClr val="000066"/>
              </a:solidFill>
              <a:latin typeface="Gill Sans MT" pitchFamily="34" charset="0"/>
              <a:cs typeface="Arial" pitchFamily="34" charset="0"/>
            </a:endParaRPr>
          </a:p>
        </p:txBody>
      </p:sp>
      <p:sp>
        <p:nvSpPr>
          <p:cNvPr id="13" name="12 Flecha derecha">
            <a:hlinkClick r:id="rId4" action="ppaction://hlinksldjump"/>
          </p:cNvPr>
          <p:cNvSpPr/>
          <p:nvPr/>
        </p:nvSpPr>
        <p:spPr>
          <a:xfrm flipH="1">
            <a:off x="8676456" y="6587027"/>
            <a:ext cx="265702" cy="45719"/>
          </a:xfrm>
          <a:prstGeom prst="rightArrow">
            <a:avLst/>
          </a:prstGeom>
          <a:solidFill>
            <a:srgbClr val="C00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90ACF0B9-FB58-7F63-B595-6AEEB80696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5704881"/>
            <a:ext cx="1129797" cy="629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38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943200" y="2348880"/>
            <a:ext cx="564789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600" b="1" dirty="0">
                <a:latin typeface="Arial" charset="0"/>
              </a:rPr>
              <a:t>CONTROL DE ALMACEN</a:t>
            </a:r>
            <a:endParaRPr lang="es-ES" sz="3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7226066" y="6597352"/>
            <a:ext cx="1843088" cy="26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-ES" sz="1100" dirty="0">
                <a:solidFill>
                  <a:schemeClr val="bg1"/>
                </a:solidFill>
                <a:latin typeface="Gill Sans MT" panose="020B0502020104020203" pitchFamily="34" charset="0"/>
              </a:rPr>
              <a:t>REQUISICIONES</a:t>
            </a:r>
          </a:p>
        </p:txBody>
      </p:sp>
      <p:pic>
        <p:nvPicPr>
          <p:cNvPr id="6" name="Imagen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4365104"/>
            <a:ext cx="1008112" cy="566786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7786671" y="4294554"/>
            <a:ext cx="149153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linkClick r:id="rId2" action="ppaction://hlinksldjump"/>
              </a:rPr>
              <a:t>Menu</a:t>
            </a:r>
            <a:r>
              <a:rPr lang="es-ES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linkClick r:id="rId2" action="ppaction://hlinksldjump"/>
              </a:rPr>
              <a:t> Principal</a:t>
            </a:r>
            <a:endParaRPr lang="es-ES" sz="2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E56DBF52-B4C9-FFF6-E1AB-C9569E158E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805264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6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0" t="16582" r="1384" b="22957"/>
          <a:stretch/>
        </p:blipFill>
        <p:spPr bwMode="auto">
          <a:xfrm>
            <a:off x="204909" y="404664"/>
            <a:ext cx="6649575" cy="4019263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6618" y="73088"/>
            <a:ext cx="26082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charset="0"/>
              </a:rPr>
              <a:t>CONTROL DE ALMACEN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6" t="7486" r="5985" b="6058"/>
          <a:stretch/>
        </p:blipFill>
        <p:spPr bwMode="auto">
          <a:xfrm>
            <a:off x="2915816" y="3000488"/>
            <a:ext cx="6063572" cy="3596863"/>
          </a:xfrm>
          <a:prstGeom prst="rect">
            <a:avLst/>
          </a:prstGeom>
          <a:ln w="9525">
            <a:solidFill>
              <a:srgbClr val="000066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7226066" y="6597352"/>
            <a:ext cx="1843088" cy="26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-ES" sz="1100" dirty="0">
                <a:solidFill>
                  <a:schemeClr val="bg1"/>
                </a:solidFill>
                <a:latin typeface="Gill Sans MT" panose="020B0502020104020203" pitchFamily="34" charset="0"/>
              </a:rPr>
              <a:t>REQUISICIONES</a:t>
            </a: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96049" y="4437112"/>
            <a:ext cx="3143250" cy="26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-ES" sz="1100" dirty="0">
                <a:solidFill>
                  <a:srgbClr val="000066"/>
                </a:solidFill>
                <a:latin typeface="Gill Sans MT" panose="020B0502020104020203" pitchFamily="34" charset="0"/>
              </a:rPr>
              <a:t>SEGUIMIENTO DE MATERIALES</a:t>
            </a:r>
          </a:p>
        </p:txBody>
      </p:sp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CF6D6B96-B442-B089-DC76-1EC3E16CA5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05" y="5929958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992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1" t="14498" r="6333" b="6596"/>
          <a:stretch/>
        </p:blipFill>
        <p:spPr bwMode="auto">
          <a:xfrm>
            <a:off x="107504" y="404664"/>
            <a:ext cx="6177776" cy="3639750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6618" y="73088"/>
            <a:ext cx="26082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charset="0"/>
              </a:rPr>
              <a:t>CONTROL DE ALMACEN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2" t="9144" r="5971" b="25311"/>
          <a:stretch/>
        </p:blipFill>
        <p:spPr bwMode="auto">
          <a:xfrm>
            <a:off x="2704896" y="2996952"/>
            <a:ext cx="6177776" cy="3500238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6970930" y="6502398"/>
            <a:ext cx="2000250" cy="26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-ES" sz="1100" dirty="0">
                <a:solidFill>
                  <a:schemeClr val="bg1"/>
                </a:solidFill>
                <a:latin typeface="Gill Sans MT" panose="020B0502020104020203" pitchFamily="34" charset="0"/>
              </a:rPr>
              <a:t>ENTRADAS ALMACEN</a:t>
            </a: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-8048" y="4044414"/>
            <a:ext cx="1843088" cy="26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-ES" sz="1100" dirty="0">
                <a:solidFill>
                  <a:srgbClr val="000066"/>
                </a:solidFill>
                <a:latin typeface="Gill Sans MT" panose="020B0502020104020203" pitchFamily="34" charset="0"/>
              </a:rPr>
              <a:t>ORDENES COMPRA</a:t>
            </a:r>
          </a:p>
        </p:txBody>
      </p:sp>
      <p:sp>
        <p:nvSpPr>
          <p:cNvPr id="11" name="10 Flecha derecha">
            <a:hlinkClick r:id="rId4" action="ppaction://hlinksldjump"/>
          </p:cNvPr>
          <p:cNvSpPr/>
          <p:nvPr/>
        </p:nvSpPr>
        <p:spPr>
          <a:xfrm flipH="1">
            <a:off x="8434434" y="2780928"/>
            <a:ext cx="265702" cy="45719"/>
          </a:xfrm>
          <a:prstGeom prst="rightArrow">
            <a:avLst/>
          </a:prstGeom>
          <a:solidFill>
            <a:srgbClr val="C00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5581F9B3-FF60-AD58-8A3B-A585D84E05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20" y="5787985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511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6618" y="73088"/>
            <a:ext cx="26082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charset="0"/>
              </a:rPr>
              <a:t>CONTROL DE ALMACEN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6970930" y="6502398"/>
            <a:ext cx="2000250" cy="26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-ES" sz="1100" dirty="0">
                <a:solidFill>
                  <a:schemeClr val="bg1"/>
                </a:solidFill>
                <a:latin typeface="Gill Sans MT" panose="020B0502020104020203" pitchFamily="34" charset="0"/>
              </a:rPr>
              <a:t>ENTRADAS ALMACEN</a:t>
            </a: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29012" y="4724499"/>
            <a:ext cx="4003984" cy="309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-ES" sz="1400" dirty="0">
                <a:solidFill>
                  <a:srgbClr val="000066"/>
                </a:solidFill>
                <a:latin typeface="Gill Sans MT" panose="020B0502020104020203" pitchFamily="34" charset="0"/>
              </a:rPr>
              <a:t>CONTROL INVENTARIOS</a:t>
            </a:r>
          </a:p>
        </p:txBody>
      </p:sp>
      <p:sp>
        <p:nvSpPr>
          <p:cNvPr id="11" name="10 Flecha derecha">
            <a:hlinkClick r:id="rId2" action="ppaction://hlinksldjump"/>
          </p:cNvPr>
          <p:cNvSpPr/>
          <p:nvPr/>
        </p:nvSpPr>
        <p:spPr>
          <a:xfrm flipH="1">
            <a:off x="8604448" y="5085184"/>
            <a:ext cx="265702" cy="45719"/>
          </a:xfrm>
          <a:prstGeom prst="rightArrow">
            <a:avLst/>
          </a:prstGeom>
          <a:solidFill>
            <a:srgbClr val="C00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92" y="411642"/>
            <a:ext cx="4094553" cy="3766989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7352" y="256082"/>
            <a:ext cx="4758680" cy="1857456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2160" y="2204864"/>
            <a:ext cx="4699020" cy="1890135"/>
          </a:xfrm>
          <a:prstGeom prst="rect">
            <a:avLst/>
          </a:prstGeom>
        </p:spPr>
      </p:pic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78D1C9D9-1669-A085-7A00-BE769D46579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20" y="5817264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41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517050" y="1628800"/>
            <a:ext cx="651133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MX" sz="3600" b="1" dirty="0">
                <a:latin typeface="Arial" charset="0"/>
              </a:rPr>
              <a:t>CONTROL ADMINISTRATIVO</a:t>
            </a:r>
          </a:p>
          <a:p>
            <a:pPr algn="ctr">
              <a:defRPr/>
            </a:pPr>
            <a:r>
              <a:rPr lang="es-MX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FACTURA ELECTRONICA</a:t>
            </a:r>
            <a:endParaRPr lang="es-ES" sz="3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5" name="Imagen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4365104"/>
            <a:ext cx="1008112" cy="566786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7786671" y="4294554"/>
            <a:ext cx="149153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linkClick r:id="rId2" action="ppaction://hlinksldjump"/>
              </a:rPr>
              <a:t>Menu</a:t>
            </a:r>
            <a:r>
              <a:rPr lang="es-ES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linkClick r:id="rId2" action="ppaction://hlinksldjump"/>
              </a:rPr>
              <a:t> Principal</a:t>
            </a:r>
            <a:endParaRPr lang="es-ES" sz="2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64699B33-9B3E-B4A0-845F-9C0C467ECD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36" y="5805264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55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179512" y="1271950"/>
            <a:ext cx="4131584" cy="37702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es-MX" sz="1600" dirty="0">
                <a:solidFill>
                  <a:srgbClr val="000066"/>
                </a:solidFill>
              </a:rPr>
              <a:t>Es una compañía 100 % mexicana  fundada en el año de 2015 y dedicada exclusivamente a la tecnología de la información. </a:t>
            </a:r>
          </a:p>
          <a:p>
            <a:pPr algn="just"/>
            <a:endParaRPr lang="es-MX" sz="1500" dirty="0">
              <a:solidFill>
                <a:srgbClr val="000066"/>
              </a:solidFill>
            </a:endParaRPr>
          </a:p>
          <a:p>
            <a:pPr algn="just"/>
            <a:r>
              <a:rPr lang="es-MX" sz="1600" dirty="0">
                <a:solidFill>
                  <a:srgbClr val="000066"/>
                </a:solidFill>
              </a:rPr>
              <a:t>A lo largo de estos años INTEL-CODE se ha consolidado como  empresa cuya </a:t>
            </a:r>
            <a:r>
              <a:rPr lang="es-MX" sz="1600" b="1" dirty="0">
                <a:solidFill>
                  <a:srgbClr val="000066"/>
                </a:solidFill>
              </a:rPr>
              <a:t>visión</a:t>
            </a:r>
            <a:r>
              <a:rPr lang="es-MX" sz="1600" dirty="0">
                <a:solidFill>
                  <a:srgbClr val="000066"/>
                </a:solidFill>
              </a:rPr>
              <a:t> ha sido mantener invariablemente la calidad de nuestros servicios  con el único fin de ser reconocida por nuestros clientes como un proveedor rentable y confiable.</a:t>
            </a:r>
          </a:p>
          <a:p>
            <a:pPr algn="just"/>
            <a:endParaRPr lang="es-MX" sz="1600" dirty="0">
              <a:solidFill>
                <a:srgbClr val="000066"/>
              </a:solidFill>
            </a:endParaRPr>
          </a:p>
          <a:p>
            <a:pPr algn="just"/>
            <a:r>
              <a:rPr lang="es-MX" sz="1600" dirty="0">
                <a:solidFill>
                  <a:srgbClr val="000066"/>
                </a:solidFill>
              </a:rPr>
              <a:t>Jose Angel Soriano</a:t>
            </a:r>
          </a:p>
          <a:p>
            <a:pPr algn="just"/>
            <a:r>
              <a:rPr lang="es-MX" sz="1600" dirty="0">
                <a:solidFill>
                  <a:srgbClr val="000066"/>
                </a:solidFill>
              </a:rPr>
              <a:t>CEO</a:t>
            </a:r>
            <a:endParaRPr lang="es-ES" sz="1600" dirty="0">
              <a:solidFill>
                <a:srgbClr val="000066"/>
              </a:solidFill>
            </a:endParaRPr>
          </a:p>
        </p:txBody>
      </p:sp>
      <p:pic>
        <p:nvPicPr>
          <p:cNvPr id="4" name="Picture 2" descr="C:\Users\usuario\AppData\Local\Microsoft\Windows\Temporary Internet Files\Content.IE5\FIB4SABA\intelcode_inteligent_intelige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93" y="6093295"/>
            <a:ext cx="1440160" cy="579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Trabajando : Negocios y la mujer trabajando en las computadoras Foto de archiv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096" y="930492"/>
            <a:ext cx="2425963" cy="1634412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rabajando : La gente de negocios de analizar y discutir durante una reunión de trabajo en una oficina modern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996952"/>
            <a:ext cx="2391257" cy="1608406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siluetas\Cuatro-hombres-de-negocios-en-silueta-caminando-en-direcciones-diferentes-22124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143" y="2996952"/>
            <a:ext cx="1428750" cy="1381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2" name="Picture 8" descr="E:\siluetas\Siluetas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095227"/>
            <a:ext cx="1527989" cy="11816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10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CD66AEEC-22AB-6BD8-C4FB-2EE866DC82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65" y="128971"/>
            <a:ext cx="1945887" cy="108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19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6618" y="73088"/>
            <a:ext cx="25240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charset="0"/>
              </a:rPr>
              <a:t>INGRESOS Y EGRESOS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5" name="4 Imagen" descr="Recorte de pantalla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49"/>
          <a:stretch/>
        </p:blipFill>
        <p:spPr>
          <a:xfrm>
            <a:off x="179512" y="411642"/>
            <a:ext cx="6624736" cy="2945350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5 Imagen" descr="Recorte de pantall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276871"/>
            <a:ext cx="6840760" cy="4485402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6876256" y="332656"/>
            <a:ext cx="2088233" cy="1956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defPPr>
              <a:defRPr lang="es-ES"/>
            </a:defPPr>
            <a:lvl1pPr algn="just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latin typeface="Gill Sans MT" pitchFamily="34" charset="0"/>
              </a:defRPr>
            </a:lvl1pPr>
          </a:lstStyle>
          <a:p>
            <a:r>
              <a:rPr lang="es-ES" sz="1100" b="1" dirty="0">
                <a:solidFill>
                  <a:srgbClr val="000066"/>
                </a:solidFill>
              </a:rPr>
              <a:t>CONTROL DE GASTOS POR TRANSFERENCIAS Y CHEQUES</a:t>
            </a:r>
          </a:p>
          <a:p>
            <a:endParaRPr lang="es-ES" sz="1100" b="1" dirty="0">
              <a:solidFill>
                <a:srgbClr val="000066"/>
              </a:solidFill>
            </a:endParaRPr>
          </a:p>
          <a:p>
            <a:endParaRPr lang="es-ES" sz="1100" b="1" dirty="0">
              <a:solidFill>
                <a:srgbClr val="000066"/>
              </a:solidFill>
            </a:endParaRPr>
          </a:p>
          <a:p>
            <a:endParaRPr lang="es-ES" sz="1100" b="1" dirty="0">
              <a:solidFill>
                <a:srgbClr val="000066"/>
              </a:solidFill>
            </a:endParaRPr>
          </a:p>
          <a:p>
            <a:endParaRPr lang="es-ES" sz="1100" b="1" dirty="0">
              <a:solidFill>
                <a:srgbClr val="000066"/>
              </a:solidFill>
            </a:endParaRPr>
          </a:p>
          <a:p>
            <a:endParaRPr lang="es-ES" sz="1100" b="1" dirty="0">
              <a:solidFill>
                <a:srgbClr val="000066"/>
              </a:solidFill>
            </a:endParaRPr>
          </a:p>
          <a:p>
            <a:endParaRPr lang="es-ES" sz="1100" b="1" dirty="0">
              <a:solidFill>
                <a:srgbClr val="000066"/>
              </a:solidFill>
            </a:endParaRPr>
          </a:p>
          <a:p>
            <a:pPr algn="r"/>
            <a:r>
              <a:rPr lang="es-ES" sz="1100" b="1" dirty="0">
                <a:solidFill>
                  <a:srgbClr val="000066"/>
                </a:solidFill>
              </a:rPr>
              <a:t>REPORTES  DE  EGRESOS </a:t>
            </a:r>
          </a:p>
          <a:p>
            <a:pPr algn="r"/>
            <a:r>
              <a:rPr lang="es-ES" sz="1100" b="1" dirty="0">
                <a:solidFill>
                  <a:srgbClr val="000066"/>
                </a:solidFill>
              </a:rPr>
              <a:t>Y GRAFICAS DE GASTOS  </a:t>
            </a:r>
          </a:p>
        </p:txBody>
      </p:sp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DBA13250-EB9A-C076-0D85-F735000714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805264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38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6618" y="73088"/>
            <a:ext cx="25240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charset="0"/>
              </a:rPr>
              <a:t>INGRESOS Y EGRESOS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 rotWithShape="1">
          <a:blip r:embed="rId2" cstate="print"/>
          <a:srcRect l="22213" t="13399" r="30296" b="9248"/>
          <a:stretch/>
        </p:blipFill>
        <p:spPr bwMode="auto">
          <a:xfrm>
            <a:off x="199660" y="411642"/>
            <a:ext cx="4516356" cy="5321614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1943201" y="6374636"/>
            <a:ext cx="3636912" cy="43306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100" b="1" dirty="0">
                <a:solidFill>
                  <a:schemeClr val="bg1"/>
                </a:solidFill>
                <a:latin typeface="Gill Sans MT" pitchFamily="34" charset="0"/>
              </a:rPr>
              <a:t>ELABORACION DE FACTURAS</a:t>
            </a:r>
          </a:p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100" b="1" dirty="0">
                <a:solidFill>
                  <a:schemeClr val="bg1"/>
                </a:solidFill>
                <a:latin typeface="Gill Sans MT" pitchFamily="34" charset="0"/>
              </a:rPr>
              <a:t> ORIGINALES NORMALES Y ELECTRONICAS 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467544" y="5733256"/>
            <a:ext cx="4320480" cy="2637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100" b="1" dirty="0">
                <a:solidFill>
                  <a:schemeClr val="bg1"/>
                </a:solidFill>
                <a:latin typeface="Gill Sans MT" pitchFamily="34" charset="0"/>
              </a:rPr>
              <a:t>REPORTES DE INGRESOS  POR CUENTAS BANCARIAS </a:t>
            </a:r>
          </a:p>
        </p:txBody>
      </p:sp>
      <p:pic>
        <p:nvPicPr>
          <p:cNvPr id="10" name="9 Imagen" descr="Recorte de pantalla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91" b="9584"/>
          <a:stretch/>
        </p:blipFill>
        <p:spPr>
          <a:xfrm>
            <a:off x="4860032" y="333962"/>
            <a:ext cx="4283968" cy="3815118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4" cstate="print"/>
          <a:srcRect l="32630" t="21751" r="30454" b="1694"/>
          <a:stretch/>
        </p:blipFill>
        <p:spPr bwMode="auto">
          <a:xfrm>
            <a:off x="5580113" y="3596066"/>
            <a:ext cx="2648119" cy="3145302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D843D02A-91E2-97D6-2B45-96236EAA72A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73" y="5963503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96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6618" y="73088"/>
            <a:ext cx="25240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charset="0"/>
              </a:rPr>
              <a:t>INGRESOS Y EGRESOS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l="4877" t="21145" r="51954" b="36003"/>
          <a:stretch/>
        </p:blipFill>
        <p:spPr bwMode="auto">
          <a:xfrm>
            <a:off x="216293" y="416511"/>
            <a:ext cx="4052428" cy="2868473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3" cstate="print"/>
          <a:srcRect l="25183" t="15603" r="1711" b="17811"/>
          <a:stretch/>
        </p:blipFill>
        <p:spPr bwMode="auto">
          <a:xfrm>
            <a:off x="2443970" y="3489967"/>
            <a:ext cx="6271836" cy="3251401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29276" y="3284984"/>
            <a:ext cx="2051720" cy="43306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just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100" b="1" dirty="0">
                <a:solidFill>
                  <a:srgbClr val="000066"/>
                </a:solidFill>
                <a:latin typeface="Gill Sans MT" pitchFamily="34" charset="0"/>
              </a:rPr>
              <a:t>GRAFICA DETALLADA DE INGRESOS Y EGRESOS.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l="51948" t="13180" b="36003"/>
          <a:stretch/>
        </p:blipFill>
        <p:spPr bwMode="auto">
          <a:xfrm>
            <a:off x="4355976" y="416511"/>
            <a:ext cx="4338094" cy="2873342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A10DC458-AE99-03B5-8295-C683678ABB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13" y="5877320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17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6618" y="73088"/>
            <a:ext cx="32094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charset="0"/>
              </a:rPr>
              <a:t>FACTURACION ELECTRONICA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1943201" y="6374636"/>
            <a:ext cx="3636912" cy="43306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100" b="1" dirty="0">
                <a:solidFill>
                  <a:schemeClr val="bg1"/>
                </a:solidFill>
                <a:latin typeface="Gill Sans MT" pitchFamily="34" charset="0"/>
              </a:rPr>
              <a:t>ELABORACION DE FACTURAS</a:t>
            </a:r>
          </a:p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100" b="1" dirty="0">
                <a:solidFill>
                  <a:schemeClr val="bg1"/>
                </a:solidFill>
                <a:latin typeface="Gill Sans MT" pitchFamily="34" charset="0"/>
              </a:rPr>
              <a:t> ORIGINALES NORMALES Y ELECTRONICAS 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467544" y="5733256"/>
            <a:ext cx="4320480" cy="2637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100" b="1" dirty="0">
                <a:solidFill>
                  <a:schemeClr val="bg1"/>
                </a:solidFill>
                <a:latin typeface="Gill Sans MT" pitchFamily="34" charset="0"/>
              </a:rPr>
              <a:t>REPORTES DE INGRESOS  POR CUENTAS BANCARIAS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90" b="8722"/>
          <a:stretch/>
        </p:blipFill>
        <p:spPr bwMode="auto">
          <a:xfrm>
            <a:off x="53672" y="548679"/>
            <a:ext cx="5670456" cy="4658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96" t="12500" r="26769" b="9941"/>
          <a:stretch/>
        </p:blipFill>
        <p:spPr bwMode="auto">
          <a:xfrm>
            <a:off x="4741416" y="1124744"/>
            <a:ext cx="4375292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81A983A3-D5EA-22C0-7A07-A0F7CB3A81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43" y="6013655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8861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051720" y="1916832"/>
            <a:ext cx="53142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600" b="1" dirty="0">
                <a:latin typeface="Arial" charset="0"/>
              </a:rPr>
              <a:t>RECURSOS HUMANOS</a:t>
            </a:r>
            <a:endParaRPr lang="es-ES" sz="3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5014934" y="6525344"/>
            <a:ext cx="4032448" cy="2637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100" b="1" dirty="0">
                <a:solidFill>
                  <a:schemeClr val="bg1"/>
                </a:solidFill>
                <a:latin typeface="Gill Sans MT" pitchFamily="34" charset="0"/>
              </a:rPr>
              <a:t>INFORMACION DETALLADA DE EMPLEADOS</a:t>
            </a:r>
          </a:p>
        </p:txBody>
      </p:sp>
      <p:pic>
        <p:nvPicPr>
          <p:cNvPr id="10" name="Imagen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4365104"/>
            <a:ext cx="1008112" cy="566786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7786671" y="4294554"/>
            <a:ext cx="149153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linkClick r:id="rId2" action="ppaction://hlinksldjump"/>
              </a:rPr>
              <a:t>Menu</a:t>
            </a:r>
            <a:r>
              <a:rPr lang="es-ES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linkClick r:id="rId2" action="ppaction://hlinksldjump"/>
              </a:rPr>
              <a:t> Principal</a:t>
            </a:r>
            <a:endParaRPr lang="es-ES" sz="2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86425AF8-BA2F-7BFE-86A4-1A253D333D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37" y="5816139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24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6618" y="73088"/>
            <a:ext cx="245932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charset="0"/>
              </a:rPr>
              <a:t>RECURSOS HUMANOS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6" name="5 Imagen" descr="Recorte de pantalla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47" t="11911" b="2342"/>
          <a:stretch/>
        </p:blipFill>
        <p:spPr>
          <a:xfrm>
            <a:off x="187760" y="411642"/>
            <a:ext cx="6056424" cy="3766457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4 Imagen" descr="Recorte de pantalla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" r="1343"/>
          <a:stretch/>
        </p:blipFill>
        <p:spPr>
          <a:xfrm>
            <a:off x="3352800" y="2708920"/>
            <a:ext cx="5606143" cy="3824102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5014934" y="6525344"/>
            <a:ext cx="4032448" cy="2637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100" b="1" dirty="0">
                <a:solidFill>
                  <a:schemeClr val="bg1"/>
                </a:solidFill>
                <a:latin typeface="Gill Sans MT" pitchFamily="34" charset="0"/>
              </a:rPr>
              <a:t>INFORMACION DETALLADA DE EMPLEADOS</a:t>
            </a: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107504" y="4221088"/>
            <a:ext cx="2520280" cy="2637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100" b="1" dirty="0">
                <a:solidFill>
                  <a:srgbClr val="000066"/>
                </a:solidFill>
                <a:latin typeface="Gill Sans MT" pitchFamily="34" charset="0"/>
              </a:rPr>
              <a:t>CONTROL DE PERSONAL </a:t>
            </a:r>
          </a:p>
        </p:txBody>
      </p:sp>
      <p:sp>
        <p:nvSpPr>
          <p:cNvPr id="11" name="10 Flecha derecha">
            <a:hlinkClick r:id="rId4" action="ppaction://hlinksldjump"/>
          </p:cNvPr>
          <p:cNvSpPr/>
          <p:nvPr/>
        </p:nvSpPr>
        <p:spPr>
          <a:xfrm flipH="1">
            <a:off x="8604448" y="2492896"/>
            <a:ext cx="216024" cy="45719"/>
          </a:xfrm>
          <a:prstGeom prst="rightArrow">
            <a:avLst/>
          </a:prstGeom>
          <a:solidFill>
            <a:srgbClr val="C00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C30D1520-A54C-F484-AA4D-936E0D7092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13" y="5816139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989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6618" y="73088"/>
            <a:ext cx="245932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charset="0"/>
              </a:rPr>
              <a:t>RECURSOS HUMANOS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5014934" y="6525344"/>
            <a:ext cx="4032448" cy="2637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100" b="1" dirty="0">
                <a:solidFill>
                  <a:schemeClr val="bg1"/>
                </a:solidFill>
                <a:latin typeface="Gill Sans MT" pitchFamily="34" charset="0"/>
              </a:rPr>
              <a:t>INFORMACION DETALLADA DE EMPLEADOS</a:t>
            </a: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35666" y="4869160"/>
            <a:ext cx="2520280" cy="60234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100" b="1" dirty="0">
                <a:solidFill>
                  <a:srgbClr val="000066"/>
                </a:solidFill>
                <a:latin typeface="Gill Sans MT" pitchFamily="34" charset="0"/>
              </a:rPr>
              <a:t>CONTROL DE CONTRATOS, CREDENCIALES Y CARTAS DE RECOMENDACIÓN, FINIQUITOS </a:t>
            </a:r>
          </a:p>
        </p:txBody>
      </p:sp>
      <p:sp>
        <p:nvSpPr>
          <p:cNvPr id="11" name="10 Flecha derecha">
            <a:hlinkClick r:id="rId2" action="ppaction://hlinksldjump"/>
          </p:cNvPr>
          <p:cNvSpPr/>
          <p:nvPr/>
        </p:nvSpPr>
        <p:spPr>
          <a:xfrm flipH="1">
            <a:off x="8604448" y="2492896"/>
            <a:ext cx="216024" cy="45719"/>
          </a:xfrm>
          <a:prstGeom prst="rightArrow">
            <a:avLst/>
          </a:prstGeom>
          <a:solidFill>
            <a:srgbClr val="C00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18" y="427444"/>
            <a:ext cx="4954475" cy="2785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981" y="-32824"/>
            <a:ext cx="3975483" cy="368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856" y="3034360"/>
            <a:ext cx="4950472" cy="3301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D4786A77-CEEC-08C3-2088-E093966FADD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811143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67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uario\AppData\Local\Microsoft\Windows\Temporary Internet Files\Content.IE5\FIB4SABA\intelcode_inteligent_intelige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93" y="6093295"/>
            <a:ext cx="1440160" cy="579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6618" y="73088"/>
            <a:ext cx="245932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charset="0"/>
              </a:rPr>
              <a:t>RECURSOS HUMANOS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5014934" y="6525344"/>
            <a:ext cx="4032448" cy="2637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100" b="1" dirty="0">
                <a:solidFill>
                  <a:schemeClr val="bg1"/>
                </a:solidFill>
                <a:latin typeface="Gill Sans MT" pitchFamily="34" charset="0"/>
              </a:rPr>
              <a:t>INFORMACION DETALLADA DE EMPLEADOS</a:t>
            </a: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35666" y="4869160"/>
            <a:ext cx="2520280" cy="60234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100" b="1" dirty="0">
                <a:solidFill>
                  <a:srgbClr val="000066"/>
                </a:solidFill>
                <a:latin typeface="Gill Sans MT" pitchFamily="34" charset="0"/>
              </a:rPr>
              <a:t>CONTROL DE EQUIPOS DE COMPUTOS, EQUIPOS DE SEGURIDAD</a:t>
            </a:r>
          </a:p>
        </p:txBody>
      </p:sp>
      <p:sp>
        <p:nvSpPr>
          <p:cNvPr id="11" name="10 Flecha derecha">
            <a:hlinkClick r:id="rId3" action="ppaction://hlinksldjump"/>
          </p:cNvPr>
          <p:cNvSpPr/>
          <p:nvPr/>
        </p:nvSpPr>
        <p:spPr>
          <a:xfrm flipH="1">
            <a:off x="8820472" y="2444473"/>
            <a:ext cx="216024" cy="45719"/>
          </a:xfrm>
          <a:prstGeom prst="rightArrow">
            <a:avLst/>
          </a:prstGeom>
          <a:solidFill>
            <a:srgbClr val="C00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17" y="440297"/>
            <a:ext cx="5869838" cy="4580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313" y="443911"/>
            <a:ext cx="4517876" cy="4107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832" y="2960082"/>
            <a:ext cx="3960396" cy="4121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577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uario\AppData\Local\Microsoft\Windows\Temporary Internet Files\Content.IE5\FIB4SABA\intelcode_inteligent_intelige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93" y="6093295"/>
            <a:ext cx="1440160" cy="579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696349" y="1988840"/>
            <a:ext cx="60903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4000" b="1" dirty="0">
                <a:latin typeface="Arial" charset="0"/>
              </a:rPr>
              <a:t>NOMINA ELECTRONICA</a:t>
            </a:r>
            <a:endParaRPr lang="es-ES" sz="40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6" name="Imagen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4365104"/>
            <a:ext cx="1008112" cy="566786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7786671" y="4294554"/>
            <a:ext cx="149153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linkClick r:id="rId3" action="ppaction://hlinksldjump"/>
              </a:rPr>
              <a:t>Menu</a:t>
            </a:r>
            <a:r>
              <a:rPr lang="es-ES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linkClick r:id="rId3" action="ppaction://hlinksldjump"/>
              </a:rPr>
              <a:t> Principal</a:t>
            </a:r>
            <a:endParaRPr lang="es-ES" sz="2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292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uario\AppData\Local\Microsoft\Windows\Temporary Internet Files\Content.IE5\FIB4SABA\intelcode_inteligent_intelige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93" y="6093295"/>
            <a:ext cx="1440160" cy="579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6618" y="73088"/>
            <a:ext cx="242515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charset="0"/>
              </a:rPr>
              <a:t>CONTROL DE NOMINA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53275" t="18832" r="5406" b="38015"/>
          <a:stretch/>
        </p:blipFill>
        <p:spPr bwMode="auto">
          <a:xfrm>
            <a:off x="240365" y="404664"/>
            <a:ext cx="4711061" cy="2767474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5004048" y="425704"/>
            <a:ext cx="3384376" cy="2637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just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100" b="1" dirty="0">
                <a:solidFill>
                  <a:srgbClr val="000066"/>
                </a:solidFill>
                <a:latin typeface="Gill Sans MT" pitchFamily="34" charset="0"/>
              </a:rPr>
              <a:t>CONTROL DE DEPOSITOS DE NOMINA </a:t>
            </a: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-267276" y="3754078"/>
            <a:ext cx="2210476" cy="43306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100" b="1" dirty="0">
                <a:solidFill>
                  <a:srgbClr val="000066"/>
                </a:solidFill>
                <a:latin typeface="Gill Sans MT" pitchFamily="34" charset="0"/>
              </a:rPr>
              <a:t>TIMBRADOS DE NOMINA ELECTRONICOS 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1880" y="2204864"/>
            <a:ext cx="5760889" cy="362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49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uario\AppData\Local\Microsoft\Windows\Temporary Internet Files\Content.IE5\FIB4SABA\intelcode_inteligent_intelige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93" y="6093295"/>
            <a:ext cx="1440160" cy="579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610" y="2265245"/>
            <a:ext cx="1250154" cy="1702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3388605"/>
            <a:ext cx="2016224" cy="726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2416" y="2198288"/>
            <a:ext cx="1335468" cy="806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67667" y="644207"/>
            <a:ext cx="1393871" cy="1151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83520" y="3005282"/>
            <a:ext cx="974195" cy="1115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Imagen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023375"/>
            <a:ext cx="2470159" cy="503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18 Imagen" descr="diavaz 2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058710" y="728136"/>
            <a:ext cx="1073130" cy="1067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51490" y="606155"/>
            <a:ext cx="980950" cy="1422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1 CuadroTexto"/>
          <p:cNvSpPr txBox="1"/>
          <p:nvPr/>
        </p:nvSpPr>
        <p:spPr>
          <a:xfrm>
            <a:off x="323528" y="332656"/>
            <a:ext cx="3312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b="1" u="sng" dirty="0"/>
              <a:t>NUESTROS CLIENTES</a:t>
            </a:r>
          </a:p>
        </p:txBody>
      </p:sp>
      <p:pic>
        <p:nvPicPr>
          <p:cNvPr id="1026" name="Picture 2" descr="http://t2.gstatic.com/images?q=tbn:ANd9GcSXVgzRwAsbULuHhUX2S6DxR7DMPjkAcFsHYB_q51WJu7GP3nH0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21" y="729704"/>
            <a:ext cx="1054762" cy="12013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21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pic>
        <p:nvPicPr>
          <p:cNvPr id="1028" name="Picture 4" descr="https://encrypted-tbn2.gstatic.com/images?q=tbn:ANd9GcQoEAZkKwWjGw1RkfTeQgERFT1I_88LrEjfhgtjLQM6SV4sZD5Gm3SAWWhl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884" y="785926"/>
            <a:ext cx="1404156" cy="10847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267" y="2950922"/>
            <a:ext cx="2691400" cy="476468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004" y="4599618"/>
            <a:ext cx="3352381" cy="111746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819" y="3681498"/>
            <a:ext cx="1693565" cy="852602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6786053" y="4512020"/>
            <a:ext cx="7312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CAMSA</a:t>
            </a: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50" y="4246218"/>
            <a:ext cx="2863438" cy="76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23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6618" y="73088"/>
            <a:ext cx="242515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charset="0"/>
              </a:rPr>
              <a:t>CONTROL DE NOMINA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7081394" y="5886143"/>
            <a:ext cx="1883094" cy="2637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100" b="1" dirty="0">
                <a:solidFill>
                  <a:schemeClr val="bg1"/>
                </a:solidFill>
                <a:latin typeface="Gill Sans MT" pitchFamily="34" charset="0"/>
              </a:rPr>
              <a:t>RECIBOS DE NOMINA</a:t>
            </a:r>
          </a:p>
        </p:txBody>
      </p:sp>
      <p:sp>
        <p:nvSpPr>
          <p:cNvPr id="9" name="8 Flecha derecha">
            <a:hlinkClick r:id="rId2" action="ppaction://hlinksldjump"/>
          </p:cNvPr>
          <p:cNvSpPr/>
          <p:nvPr/>
        </p:nvSpPr>
        <p:spPr>
          <a:xfrm flipH="1">
            <a:off x="8676456" y="6277559"/>
            <a:ext cx="144016" cy="45719"/>
          </a:xfrm>
          <a:prstGeom prst="rightArrow">
            <a:avLst/>
          </a:prstGeom>
          <a:solidFill>
            <a:srgbClr val="C00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188" y="453643"/>
            <a:ext cx="8658225" cy="5219700"/>
          </a:xfrm>
          <a:prstGeom prst="rect">
            <a:avLst/>
          </a:prstGeom>
        </p:spPr>
      </p:pic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8A8ADAB5-BAA2-FB9C-9FF9-04015EE877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04" y="5820447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30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uario\AppData\Local\Microsoft\Windows\Temporary Internet Files\Content.IE5\FIB4SABA\intelcode_inteligent_intelige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93" y="6093295"/>
            <a:ext cx="1440160" cy="579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6618" y="73088"/>
            <a:ext cx="242515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charset="0"/>
              </a:rPr>
              <a:t>CONTROL DE NOMINA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6228184" y="5886143"/>
            <a:ext cx="2736304" cy="3099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400" b="1" dirty="0">
                <a:solidFill>
                  <a:schemeClr val="bg1"/>
                </a:solidFill>
                <a:latin typeface="Gill Sans MT" pitchFamily="34" charset="0"/>
              </a:rPr>
              <a:t>RECIBOS DE NOMINA</a:t>
            </a:r>
          </a:p>
        </p:txBody>
      </p:sp>
      <p:sp>
        <p:nvSpPr>
          <p:cNvPr id="9" name="8 Flecha derecha">
            <a:hlinkClick r:id="rId3" action="ppaction://hlinksldjump"/>
          </p:cNvPr>
          <p:cNvSpPr/>
          <p:nvPr/>
        </p:nvSpPr>
        <p:spPr>
          <a:xfrm flipH="1">
            <a:off x="8676456" y="6277559"/>
            <a:ext cx="144016" cy="45719"/>
          </a:xfrm>
          <a:prstGeom prst="rightArrow">
            <a:avLst/>
          </a:prstGeom>
          <a:solidFill>
            <a:srgbClr val="C00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6" y="411642"/>
            <a:ext cx="5531250" cy="478653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618" y="2789214"/>
            <a:ext cx="6635622" cy="405733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3354" y="188640"/>
            <a:ext cx="4849683" cy="3456384"/>
          </a:xfrm>
          <a:prstGeom prst="rect">
            <a:avLst/>
          </a:prstGeom>
        </p:spPr>
      </p:pic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6609996" y="3660515"/>
            <a:ext cx="2210476" cy="60234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100" b="1" dirty="0">
                <a:solidFill>
                  <a:srgbClr val="000066"/>
                </a:solidFill>
                <a:latin typeface="Gill Sans MT" pitchFamily="34" charset="0"/>
              </a:rPr>
              <a:t>CANCELACION DE TIMBRADOS DE NOMINA ELECTRONICOS </a:t>
            </a: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1662887" y="5551890"/>
            <a:ext cx="3608318" cy="2637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sz="1100" b="1" dirty="0">
                <a:solidFill>
                  <a:srgbClr val="000066"/>
                </a:solidFill>
                <a:latin typeface="Gill Sans MT" pitchFamily="34" charset="0"/>
              </a:rPr>
              <a:t>FORMULAS DE CALCULOS DE NOMINA </a:t>
            </a:r>
          </a:p>
        </p:txBody>
      </p:sp>
      <p:pic>
        <p:nvPicPr>
          <p:cNvPr id="12" name="Imagen 1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B53817FE-D8D2-7F35-1263-AE2F606B55C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731" y="6137339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71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491880" y="2204864"/>
            <a:ext cx="202273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600" b="1" dirty="0">
                <a:latin typeface="Arial" charset="0"/>
              </a:rPr>
              <a:t>VENTAS</a:t>
            </a:r>
            <a:endParaRPr lang="es-ES" sz="3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5" name="Imagen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4365104"/>
            <a:ext cx="1008112" cy="566786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7786671" y="4294554"/>
            <a:ext cx="149153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linkClick r:id="rId3" action="ppaction://hlinksldjump"/>
              </a:rPr>
              <a:t>Menu</a:t>
            </a:r>
            <a:r>
              <a:rPr lang="es-ES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linkClick r:id="rId3" action="ppaction://hlinksldjump"/>
              </a:rPr>
              <a:t> Principal</a:t>
            </a:r>
            <a:endParaRPr lang="es-ES" sz="2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3E9D9E09-4010-7960-AD2C-2C76CA120C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877272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2171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1432198"/>
              </p:ext>
            </p:extLst>
          </p:nvPr>
        </p:nvGraphicFramePr>
        <p:xfrm>
          <a:off x="2123729" y="-15724"/>
          <a:ext cx="7001116" cy="6253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3" imgW="5829300" imgH="7543641" progId="AcroExch.Document.11">
                  <p:embed/>
                </p:oleObj>
              </mc:Choice>
              <mc:Fallback>
                <p:oleObj name="Acrobat Document" r:id="rId3" imgW="5829300" imgH="7543641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23729" y="-15724"/>
                        <a:ext cx="7001116" cy="6253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26404" y="1988840"/>
            <a:ext cx="21452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s-MX" sz="2000" b="1" dirty="0">
                <a:latin typeface="Arial" charset="0"/>
              </a:rPr>
              <a:t>Creación de Cotizaciones</a:t>
            </a:r>
            <a:endParaRPr lang="es-ES" sz="20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00995" y="39116"/>
            <a:ext cx="1555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s-MX" sz="2400" b="1" dirty="0">
                <a:latin typeface="Arial" charset="0"/>
              </a:rPr>
              <a:t>VENTAS</a:t>
            </a:r>
            <a:endParaRPr lang="es-ES" sz="24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0F2EE639-A536-2F24-7D91-4F21F04C03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37" y="5733256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444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764704"/>
            <a:ext cx="8918270" cy="4824536"/>
          </a:xfrm>
          <a:prstGeom prst="rect">
            <a:avLst/>
          </a:prstGeom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843808" y="302723"/>
            <a:ext cx="54726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s-MX" sz="2000" b="1" dirty="0" err="1">
                <a:latin typeface="Arial" charset="0"/>
              </a:rPr>
              <a:t>Bitacora</a:t>
            </a:r>
            <a:r>
              <a:rPr lang="es-MX" sz="2000" b="1" dirty="0">
                <a:latin typeface="Arial" charset="0"/>
              </a:rPr>
              <a:t> de Seguimiento de Vendedores</a:t>
            </a:r>
            <a:endParaRPr lang="es-ES" sz="20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35648" y="90239"/>
            <a:ext cx="1555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s-MX" sz="2400" b="1" dirty="0">
                <a:latin typeface="Arial" charset="0"/>
              </a:rPr>
              <a:t>VENTAS</a:t>
            </a:r>
            <a:endParaRPr lang="es-ES" sz="24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3" name="Imagen 2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9DE2B13C-3C0F-68BF-90EA-A9CFE05BB7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48" y="5877272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4166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843808" y="120709"/>
            <a:ext cx="54726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s-MX" sz="2000" b="1" dirty="0">
                <a:latin typeface="Arial" charset="0"/>
              </a:rPr>
              <a:t>Grafica de Seguimiento de Vendedores</a:t>
            </a:r>
            <a:endParaRPr lang="es-ES" sz="20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35648" y="90239"/>
            <a:ext cx="1555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s-MX" sz="2400" b="1" dirty="0">
                <a:latin typeface="Arial" charset="0"/>
              </a:rPr>
              <a:t>VENTAS</a:t>
            </a:r>
            <a:endParaRPr lang="es-ES" sz="24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93" y="730850"/>
            <a:ext cx="8802216" cy="4761754"/>
          </a:xfrm>
          <a:prstGeom prst="rect">
            <a:avLst/>
          </a:prstGeom>
        </p:spPr>
      </p:pic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531257A0-810E-8B24-67F7-B232938146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48" y="5805264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9563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827584" y="1772816"/>
            <a:ext cx="761400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600" b="1" dirty="0">
                <a:latin typeface="Arial" charset="0"/>
              </a:rPr>
              <a:t>HERRAMIENTAS-REPORTEADOR</a:t>
            </a:r>
            <a:endParaRPr lang="es-ES" sz="3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11" name="Imagen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4365104"/>
            <a:ext cx="1008112" cy="566786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7786671" y="4294554"/>
            <a:ext cx="149153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linkClick r:id="rId3" action="ppaction://hlinksldjump"/>
              </a:rPr>
              <a:t>Menu</a:t>
            </a:r>
            <a:r>
              <a:rPr lang="es-ES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linkClick r:id="rId3" action="ppaction://hlinksldjump"/>
              </a:rPr>
              <a:t> Principal</a:t>
            </a:r>
            <a:endParaRPr lang="es-ES" sz="2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7673550D-5D44-EEC6-CB7E-91FE1B2995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77" y="5877272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7327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6618" y="73088"/>
            <a:ext cx="18170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pitchFamily="34" charset="0"/>
                <a:cs typeface="Arial" pitchFamily="34" charset="0"/>
              </a:rPr>
              <a:t>REPORTEADOR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-36512" y="450225"/>
            <a:ext cx="3001644" cy="3050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1600" b="1" u="sng" kern="0" dirty="0">
              <a:solidFill>
                <a:sysClr val="windowText" lastClr="000000"/>
              </a:solidFill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300" b="1" i="1" strike="noStrike" kern="0" cap="none" spc="0" normalizeH="0" baseline="0" noProof="0" dirty="0">
                <a:ln>
                  <a:noFill/>
                </a:ln>
                <a:solidFill>
                  <a:srgbClr val="2D2D8A">
                    <a:lumMod val="75000"/>
                  </a:srgbClr>
                </a:solidFill>
                <a:effectLst/>
                <a:uLnTx/>
                <a:uFillTx/>
                <a:cs typeface="Arial" pitchFamily="34" charset="0"/>
              </a:rPr>
              <a:t> </a:t>
            </a:r>
          </a:p>
          <a:p>
            <a:pPr lvl="0" algn="just">
              <a:defRPr/>
            </a:pPr>
            <a:r>
              <a:rPr lang="es-MX" sz="1400" kern="0" dirty="0">
                <a:solidFill>
                  <a:srgbClr val="000066"/>
                </a:solidFill>
              </a:rPr>
              <a:t>En esta aplicación veremos como realizar un reporte sin necesidad de programar, estos reportes se guarda en nuestra base de datos y se puede exportar al formato *.fr3 para su envió y consulta en las base de datos de la misma estructura.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013" y="44624"/>
            <a:ext cx="6142987" cy="41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5232" y="3267861"/>
            <a:ext cx="6012160" cy="3371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959B776C-8BF4-4FDE-74FA-D708521219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08" y="5805264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515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9844"/>
            <a:ext cx="9073008" cy="5785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A61FF992-828C-9FF2-A6D6-1A91BD6F0A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867611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898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539552" y="2132856"/>
            <a:ext cx="830650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3600" b="1" dirty="0">
                <a:latin typeface="Arial" charset="0"/>
              </a:rPr>
              <a:t>HERRAMIENTAS - SINCRONIZADOR </a:t>
            </a:r>
            <a:endParaRPr lang="es-ES" sz="3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5" name="Imagen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4365104"/>
            <a:ext cx="1008112" cy="566786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7786671" y="4294554"/>
            <a:ext cx="149153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linkClick r:id="rId3" action="ppaction://hlinksldjump"/>
              </a:rPr>
              <a:t>Menu</a:t>
            </a:r>
            <a:r>
              <a:rPr lang="es-ES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linkClick r:id="rId3" action="ppaction://hlinksldjump"/>
              </a:rPr>
              <a:t> Principal</a:t>
            </a:r>
            <a:endParaRPr lang="es-ES" sz="2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AB77BB46-EEAF-7DC2-6AC5-9076BC9276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899438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2171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uario\AppData\Local\Microsoft\Windows\Temporary Internet Files\Content.IE5\FIB4SABA\intelcode_inteligent_intelige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93" y="6093295"/>
            <a:ext cx="1440160" cy="579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21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5" name="Rectángulo 4"/>
          <p:cNvSpPr/>
          <p:nvPr/>
        </p:nvSpPr>
        <p:spPr>
          <a:xfrm>
            <a:off x="158464" y="1847395"/>
            <a:ext cx="39185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MX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MODULO PRECIOS UNITARIOS</a:t>
            </a:r>
            <a:endParaRPr lang="es-MX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Análisis de Precios, Calculo de costos</a:t>
            </a:r>
          </a:p>
          <a:p>
            <a:r>
              <a:rPr lang="es-MX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Calculo de Utilidad, Financiamiento</a:t>
            </a:r>
            <a:endParaRPr lang="es-MX" sz="16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2843808" y="1301040"/>
            <a:ext cx="4572000" cy="369332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FUNCIONALIDADES PRINCIPALES</a:t>
            </a:r>
          </a:p>
        </p:txBody>
      </p:sp>
      <p:sp>
        <p:nvSpPr>
          <p:cNvPr id="7" name="Rectángulo 6"/>
          <p:cNvSpPr/>
          <p:nvPr/>
        </p:nvSpPr>
        <p:spPr>
          <a:xfrm>
            <a:off x="130683" y="2499874"/>
            <a:ext cx="3893053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MX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hlinkClick r:id="rId5" action="ppaction://hlinksldjump"/>
              </a:rPr>
              <a:t>MODULO CONTROL  DE OBRA</a:t>
            </a:r>
            <a:endParaRPr lang="es-MX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 de Avances reales, reporte diario</a:t>
            </a:r>
          </a:p>
          <a:p>
            <a:r>
              <a:rPr lang="es-MX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Generadores y estimación, Reporte financiero</a:t>
            </a:r>
          </a:p>
          <a:p>
            <a:r>
              <a:rPr lang="es-MX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Gastos de administración, Reporte a dirección</a:t>
            </a:r>
          </a:p>
        </p:txBody>
      </p:sp>
      <p:sp>
        <p:nvSpPr>
          <p:cNvPr id="8" name="Rectángulo 7"/>
          <p:cNvSpPr/>
          <p:nvPr/>
        </p:nvSpPr>
        <p:spPr>
          <a:xfrm>
            <a:off x="112241" y="4185719"/>
            <a:ext cx="3583032" cy="11541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MX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hlinkClick r:id="rId6" action="ppaction://hlinksldjump"/>
              </a:rPr>
              <a:t>MODULO VENTAS</a:t>
            </a:r>
            <a:endParaRPr lang="es-MX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 y Seguimientos de Vendedores, Graficas</a:t>
            </a:r>
          </a:p>
          <a:p>
            <a:r>
              <a:rPr lang="es-MX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Reportes de Efectividad, Cotizaciones, Bitácora de</a:t>
            </a:r>
          </a:p>
          <a:p>
            <a:r>
              <a:rPr lang="es-MX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Ventas, Líneas de Tiempos</a:t>
            </a:r>
          </a:p>
          <a:p>
            <a:endParaRPr lang="es-MX" b="1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4820572" y="1797291"/>
            <a:ext cx="4022255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MX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hlinkClick r:id="rId7" action="ppaction://hlinksldjump"/>
              </a:rPr>
              <a:t>MODULO ALMACENES</a:t>
            </a:r>
            <a:endParaRPr lang="es-MX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Ordenes de Compra, lista de Proveedores, Requisiciones</a:t>
            </a:r>
          </a:p>
          <a:p>
            <a:r>
              <a:rPr lang="es-MX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 de Materiales, Entradas y Salidas de Material</a:t>
            </a:r>
          </a:p>
          <a:p>
            <a:r>
              <a:rPr lang="es-MX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Traspaso de Materiales, Trazabilidad de Materiales</a:t>
            </a:r>
          </a:p>
        </p:txBody>
      </p:sp>
      <p:sp>
        <p:nvSpPr>
          <p:cNvPr id="10" name="Rectángulo 9"/>
          <p:cNvSpPr/>
          <p:nvPr/>
        </p:nvSpPr>
        <p:spPr>
          <a:xfrm>
            <a:off x="4754745" y="2627917"/>
            <a:ext cx="3974165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MX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hlinkClick r:id="rId8" action="ppaction://hlinksldjump"/>
              </a:rPr>
              <a:t>MODULO RECURSOS HUMANO</a:t>
            </a:r>
            <a:endParaRPr lang="es-MX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 de Empleados y Asignación de equipos</a:t>
            </a:r>
          </a:p>
          <a:p>
            <a:r>
              <a:rPr lang="es-MX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 de Asistencia de Personal, Credenciales</a:t>
            </a:r>
          </a:p>
          <a:p>
            <a:r>
              <a:rPr lang="es-MX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 de Equipo de Seguridad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4767271" y="3497863"/>
            <a:ext cx="36038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MX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hlinkClick r:id="rId9" action="ppaction://hlinksldjump"/>
              </a:rPr>
              <a:t>MODULO NOMINAS</a:t>
            </a:r>
            <a:endParaRPr lang="es-MX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Recibos de Nominas, Percepciones y Deducciones</a:t>
            </a:r>
          </a:p>
          <a:p>
            <a:r>
              <a:rPr lang="es-MX" sz="11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Imss</a:t>
            </a:r>
            <a:r>
              <a:rPr lang="es-MX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MX" sz="11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Infonavit</a:t>
            </a:r>
            <a:r>
              <a:rPr lang="es-MX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FSR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1835696" y="115944"/>
            <a:ext cx="7200800" cy="107721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es-MX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Enterprise </a:t>
            </a:r>
            <a:r>
              <a:rPr lang="es-MX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Resources</a:t>
            </a:r>
            <a:r>
              <a:rPr lang="es-MX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</a:t>
            </a:r>
            <a:r>
              <a:rPr lang="es-MX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Planificación de Recursos Empresariales</a:t>
            </a:r>
            <a:r>
              <a:rPr lang="es-MX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Es una arquitectura de Software que mediante 7 modulo integrales de trabajo facilita la Administración en línea de una empresa utilizando tecnología de información a través de pantallas amigables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101891" y="3337545"/>
            <a:ext cx="471868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MX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hlinkClick r:id="rId10" action="ppaction://hlinksldjump"/>
              </a:rPr>
              <a:t>MODULO CONTROL ADMINISTRATIVO</a:t>
            </a:r>
            <a:endParaRPr lang="es-MX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 de Ingresos y Egresos, gastos Indirectos</a:t>
            </a:r>
          </a:p>
          <a:p>
            <a:r>
              <a:rPr lang="es-MX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Estados de Cuenta, Graficas y Reportes</a:t>
            </a:r>
          </a:p>
          <a:p>
            <a:r>
              <a:rPr lang="es-MX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Facturación Electrónica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574" y="-165733"/>
            <a:ext cx="2021835" cy="2314149"/>
          </a:xfrm>
          <a:prstGeom prst="rect">
            <a:avLst/>
          </a:prstGeom>
        </p:spPr>
      </p:pic>
      <p:sp>
        <p:nvSpPr>
          <p:cNvPr id="16" name="Rectángulo 15"/>
          <p:cNvSpPr/>
          <p:nvPr/>
        </p:nvSpPr>
        <p:spPr>
          <a:xfrm>
            <a:off x="4759263" y="4185719"/>
            <a:ext cx="3632405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MX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MODULO </a:t>
            </a:r>
            <a:r>
              <a:rPr lang="es-MX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hlinkClick r:id="rId12" action="ppaction://hlinksldjump"/>
              </a:rPr>
              <a:t>REPORTEADOR</a:t>
            </a:r>
            <a:r>
              <a:rPr lang="es-MX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</a:p>
          <a:p>
            <a:r>
              <a:rPr lang="es-MX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s-MX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hlinkClick r:id="rId13" action="ppaction://hlinksldjump"/>
              </a:rPr>
              <a:t> SINCRONIZADOR</a:t>
            </a:r>
            <a:endParaRPr lang="es-MX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Creaciones de reportes por el usuario</a:t>
            </a:r>
          </a:p>
          <a:p>
            <a:r>
              <a:rPr lang="es-MX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Sincronización de la información</a:t>
            </a:r>
            <a:endParaRPr lang="es-MX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75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6618" y="73088"/>
            <a:ext cx="191430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charset="0"/>
              </a:rPr>
              <a:t>SINCRONIZADOR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216292" y="620688"/>
            <a:ext cx="88202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00" kern="0" dirty="0">
                <a:solidFill>
                  <a:srgbClr val="000066"/>
                </a:solidFill>
              </a:rPr>
              <a:t>En esta aplicación veremos como sincronizar la información de una base de datos a otra simplemente con el acceso del internet, con esto optimizamos tiempo en  crear una doble captura, se configura y se sincroniza al la BD destino.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1" t="19116" r="11950" b="23015"/>
          <a:stretch/>
        </p:blipFill>
        <p:spPr bwMode="auto">
          <a:xfrm>
            <a:off x="35496" y="1637854"/>
            <a:ext cx="9047382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3C31855E-4946-DCBF-273C-5251D8D707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92" y="5919634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9675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6618" y="73088"/>
            <a:ext cx="191430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charset="0"/>
              </a:rPr>
              <a:t>SINCRONIZADOR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87" t="19745" r="9779" b="22024"/>
          <a:stretch/>
        </p:blipFill>
        <p:spPr bwMode="auto">
          <a:xfrm>
            <a:off x="4716015" y="646088"/>
            <a:ext cx="4137573" cy="43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42" t="19099" r="9445" b="23012"/>
          <a:stretch/>
        </p:blipFill>
        <p:spPr bwMode="auto">
          <a:xfrm>
            <a:off x="96618" y="620688"/>
            <a:ext cx="4074108" cy="43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EF2D01B7-6159-AD6C-2EAB-44B95FAE73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37" y="5805264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623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179512" y="116632"/>
            <a:ext cx="3528392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1600" b="1" u="sng" kern="0" dirty="0">
              <a:solidFill>
                <a:sysClr val="windowText" lastClr="000000"/>
              </a:solidFill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600" b="1" u="sng" kern="0" dirty="0">
                <a:solidFill>
                  <a:sysClr val="windowText" lastClr="000000"/>
                </a:solidFill>
              </a:rPr>
              <a:t>VENTAJAS DE INTELIGENT ERP</a:t>
            </a:r>
            <a:endParaRPr kumimoji="0" lang="es-MX" sz="1600" b="1" i="0" u="sng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1200" b="1" u="sng" kern="0" dirty="0">
              <a:solidFill>
                <a:sysClr val="windowText" lastClr="000000"/>
              </a:solidFill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300" b="1" i="0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</a:rPr>
              <a:t>Ahorro</a:t>
            </a:r>
            <a:r>
              <a:rPr kumimoji="0" lang="es-MX" sz="1300" b="1" i="1" strike="noStrike" kern="0" cap="none" spc="0" normalizeH="0" baseline="0" noProof="0" dirty="0">
                <a:ln>
                  <a:noFill/>
                </a:ln>
                <a:solidFill>
                  <a:srgbClr val="2D2D8A">
                    <a:lumMod val="75000"/>
                  </a:srgbClr>
                </a:solidFill>
                <a:effectLst/>
                <a:uLnTx/>
                <a:uFillTx/>
                <a:cs typeface="Arial" pitchFamily="34" charset="0"/>
              </a:rPr>
              <a:t> 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3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uLnTx/>
                <a:uFillTx/>
              </a:rPr>
              <a:t>Al tener la oportunidad de administrar la obra </a:t>
            </a:r>
            <a:r>
              <a:rPr lang="es-MX" sz="1300" kern="0" dirty="0">
                <a:solidFill>
                  <a:srgbClr val="000066"/>
                </a:solidFill>
              </a:rPr>
              <a:t>en línea, </a:t>
            </a:r>
            <a:r>
              <a:rPr kumimoji="0" lang="es-MX" sz="13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uLnTx/>
                <a:uFillTx/>
              </a:rPr>
              <a:t>planear los ingresos y egresos, gastos</a:t>
            </a:r>
            <a:r>
              <a:rPr lang="es-MX" sz="1300" kern="0" dirty="0">
                <a:solidFill>
                  <a:srgbClr val="000066"/>
                </a:solidFill>
              </a:rPr>
              <a:t> e</a:t>
            </a:r>
            <a:r>
              <a:rPr kumimoji="0" lang="es-MX" sz="13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uLnTx/>
                <a:uFillTx/>
              </a:rPr>
              <a:t> insumos, se</a:t>
            </a:r>
            <a:r>
              <a:rPr kumimoji="0" lang="es-MX" sz="1300" b="0" i="0" u="none" strike="noStrike" kern="0" cap="none" spc="0" normalizeH="0" noProof="0" dirty="0">
                <a:ln>
                  <a:noFill/>
                </a:ln>
                <a:solidFill>
                  <a:srgbClr val="000066"/>
                </a:solidFill>
                <a:uLnTx/>
                <a:uFillTx/>
              </a:rPr>
              <a:t> logra una </a:t>
            </a:r>
            <a:r>
              <a:rPr kumimoji="0" lang="es-MX" sz="13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uLnTx/>
                <a:uFillTx/>
              </a:rPr>
              <a:t>reducción de costos</a:t>
            </a:r>
            <a:r>
              <a:rPr kumimoji="0" lang="es-MX" sz="13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uLnTx/>
                <a:uFillTx/>
              </a:rPr>
              <a:t>.</a:t>
            </a:r>
            <a:endParaRPr kumimoji="0" lang="es-ES" sz="1300" b="0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uLnTx/>
              <a:uFillTx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ES" sz="1200" b="0" i="0" u="none" strike="noStrike" kern="0" cap="none" spc="0" normalizeH="0" baseline="0" noProof="0" dirty="0">
              <a:ln>
                <a:noFill/>
              </a:ln>
              <a:solidFill>
                <a:srgbClr val="2D2D8A">
                  <a:lumMod val="75000"/>
                </a:srgbClr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300" b="1" i="0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</a:rPr>
              <a:t>Integración</a:t>
            </a:r>
            <a:endParaRPr kumimoji="0" lang="es-MX" sz="1300" b="1" i="0" strike="noStrike" kern="0" cap="none" spc="0" normalizeH="0" baseline="0" noProof="0" dirty="0">
              <a:ln>
                <a:noFill/>
              </a:ln>
              <a:solidFill>
                <a:srgbClr val="2D2D8A">
                  <a:lumMod val="75000"/>
                </a:srgbClr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300" kern="0" dirty="0">
                <a:solidFill>
                  <a:srgbClr val="000066"/>
                </a:solidFill>
              </a:rPr>
              <a:t>Mayor </a:t>
            </a:r>
            <a:r>
              <a:rPr lang="es-ES" sz="1300" b="1" kern="0" dirty="0">
                <a:solidFill>
                  <a:srgbClr val="000066"/>
                </a:solidFill>
              </a:rPr>
              <a:t>control de la información </a:t>
            </a:r>
            <a:r>
              <a:rPr lang="es-ES" sz="1300" kern="0" dirty="0">
                <a:solidFill>
                  <a:srgbClr val="000066"/>
                </a:solidFill>
              </a:rPr>
              <a:t>y datos a</a:t>
            </a:r>
            <a:r>
              <a:rPr lang="es-ES" sz="1300" kern="0" noProof="0" dirty="0">
                <a:solidFill>
                  <a:srgbClr val="000066"/>
                </a:solidFill>
              </a:rPr>
              <a:t>l estandarizar los formatos de documentos originados por</a:t>
            </a:r>
            <a:r>
              <a:rPr kumimoji="0" lang="es-ES" sz="13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uLnTx/>
                <a:uFillTx/>
              </a:rPr>
              <a:t> los procesos y operación de todas las áreas</a:t>
            </a:r>
            <a:r>
              <a:rPr lang="es-ES" sz="1300" kern="0" dirty="0">
                <a:solidFill>
                  <a:srgbClr val="000066"/>
                </a:solidFill>
              </a:rPr>
              <a:t>.</a:t>
            </a:r>
            <a:r>
              <a:rPr kumimoji="0" lang="es-ES" sz="13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uLnTx/>
                <a:uFillTx/>
              </a:rPr>
              <a:t> 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MX" sz="1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300" b="1" i="0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</a:rPr>
              <a:t>Productividad</a:t>
            </a:r>
            <a:endParaRPr kumimoji="0" lang="es-MX" sz="1300" b="1" i="0" strike="noStrike" kern="0" cap="none" spc="0" normalizeH="0" baseline="0" noProof="0" dirty="0">
              <a:ln>
                <a:noFill/>
              </a:ln>
              <a:solidFill>
                <a:srgbClr val="2D2D8A">
                  <a:lumMod val="75000"/>
                </a:srgbClr>
              </a:solidFill>
              <a:uLnTx/>
              <a:uFillTx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3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uLnTx/>
                <a:uFillTx/>
              </a:rPr>
              <a:t>Que logra;  la </a:t>
            </a:r>
            <a:r>
              <a:rPr kumimoji="0" lang="es-MX" sz="13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uLnTx/>
                <a:uFillTx/>
              </a:rPr>
              <a:t>reducción de tiempo </a:t>
            </a:r>
            <a:r>
              <a:rPr kumimoji="0" lang="es-MX" sz="13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uLnTx/>
                <a:uFillTx/>
              </a:rPr>
              <a:t>al evitar la doble captura de información.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MX" sz="1200" b="1" i="0" u="none" strike="noStrike" kern="0" cap="none" spc="0" normalizeH="0" baseline="0" noProof="0" dirty="0">
              <a:ln>
                <a:noFill/>
              </a:ln>
              <a:solidFill>
                <a:srgbClr val="2D2D8A">
                  <a:lumMod val="75000"/>
                </a:srgbClr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300" b="1" i="0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</a:rPr>
              <a:t>Información </a:t>
            </a:r>
            <a:r>
              <a:rPr kumimoji="0" lang="es-MX" sz="1300" b="1" i="0" strike="noStrike" kern="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</a:rPr>
              <a:t>oportuna y confiable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3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uLnTx/>
                <a:uFillTx/>
              </a:rPr>
              <a:t>Concentración de una sola fuente de datos </a:t>
            </a:r>
            <a:r>
              <a:rPr kumimoji="0" lang="es-MX" sz="13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uLnTx/>
                <a:uFillTx/>
              </a:rPr>
              <a:t>que permitirá </a:t>
            </a:r>
            <a:r>
              <a:rPr kumimoji="0" lang="es-MX" sz="13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uLnTx/>
                <a:uFillTx/>
              </a:rPr>
              <a:t>tomar las mejores decisiones </a:t>
            </a:r>
            <a:r>
              <a:rPr kumimoji="0" lang="es-MX" sz="13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uLnTx/>
                <a:uFillTx/>
              </a:rPr>
              <a:t>en tiempo real.</a:t>
            </a:r>
            <a:endParaRPr kumimoji="0" lang="es-ES" sz="1300" b="0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uLnTx/>
              <a:uFillTx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s-MX" sz="1200" b="0" i="0" u="none" strike="noStrike" kern="0" cap="none" spc="0" normalizeH="0" baseline="0" noProof="0" dirty="0">
              <a:ln>
                <a:noFill/>
              </a:ln>
              <a:solidFill>
                <a:srgbClr val="2D2D8A">
                  <a:lumMod val="75000"/>
                </a:srgbClr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3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</a:rPr>
              <a:t>Actualización</a:t>
            </a:r>
            <a:r>
              <a:rPr kumimoji="0" lang="es-MX" sz="1300" b="1" i="0" u="none" strike="noStrike" kern="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</a:rPr>
              <a:t> tecnológica</a:t>
            </a:r>
            <a:endParaRPr kumimoji="0" lang="es-MX" sz="1300" b="1" i="0" u="none" strike="noStrike" kern="0" cap="none" spc="0" normalizeH="0" baseline="0" noProof="0" dirty="0">
              <a:ln>
                <a:noFill/>
              </a:ln>
              <a:solidFill>
                <a:srgbClr val="2D2D8A">
                  <a:lumMod val="75000"/>
                </a:srgbClr>
              </a:solidFill>
              <a:uLnTx/>
              <a:uFillTx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3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uLnTx/>
                <a:uFillTx/>
              </a:rPr>
              <a:t>Al contar con un socio tecnológico que apoyará en la sistematización y automatización de los procesos que ayudarán a hacer </a:t>
            </a:r>
            <a:r>
              <a:rPr kumimoji="0" lang="es-MX" sz="13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uLnTx/>
                <a:uFillTx/>
              </a:rPr>
              <a:t>crecer económicamente su empresa</a:t>
            </a:r>
            <a:r>
              <a:rPr kumimoji="0" lang="es-MX" sz="12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uLnTx/>
                <a:uFillTx/>
              </a:rPr>
              <a:t>.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2" t="13892" r="19633" b="6405"/>
          <a:stretch/>
        </p:blipFill>
        <p:spPr bwMode="auto">
          <a:xfrm>
            <a:off x="4139952" y="188640"/>
            <a:ext cx="4248471" cy="2400837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7" t="5195" r="17307" b="5100"/>
          <a:stretch/>
        </p:blipFill>
        <p:spPr bwMode="auto">
          <a:xfrm>
            <a:off x="3851920" y="2996952"/>
            <a:ext cx="4824536" cy="3481560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10 CuadroTexto"/>
          <p:cNvSpPr txBox="1"/>
          <p:nvPr/>
        </p:nvSpPr>
        <p:spPr>
          <a:xfrm>
            <a:off x="4211960" y="2564904"/>
            <a:ext cx="417646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Manejo de información mediante conexión en red de área local.</a:t>
            </a:r>
          </a:p>
        </p:txBody>
      </p:sp>
      <p:sp>
        <p:nvSpPr>
          <p:cNvPr id="12" name="11 CuadroTexto"/>
          <p:cNvSpPr txBox="1"/>
          <p:nvPr/>
        </p:nvSpPr>
        <p:spPr>
          <a:xfrm>
            <a:off x="4139952" y="6453336"/>
            <a:ext cx="424847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Manejo de información mediante conexión en red via web.</a:t>
            </a:r>
          </a:p>
        </p:txBody>
      </p:sp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F6935DB2-7A7C-0B9F-5A6E-71BE79192F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52" y="5918870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908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ector recto de flecha 4"/>
          <p:cNvCxnSpPr>
            <a:stCxn id="11" idx="2"/>
            <a:endCxn id="8" idx="0"/>
          </p:cNvCxnSpPr>
          <p:nvPr/>
        </p:nvCxnSpPr>
        <p:spPr>
          <a:xfrm flipH="1">
            <a:off x="7251341" y="1630661"/>
            <a:ext cx="4396" cy="6480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ítulo 1"/>
          <p:cNvSpPr>
            <a:spLocks noGrp="1"/>
          </p:cNvSpPr>
          <p:nvPr/>
        </p:nvSpPr>
        <p:spPr>
          <a:xfrm>
            <a:off x="1762862" y="39361"/>
            <a:ext cx="4969378" cy="578828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800" b="1" kern="1200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" sz="2000" dirty="0">
                <a:solidFill>
                  <a:srgbClr val="FF0000"/>
                </a:solidFill>
                <a:latin typeface="Arial Black" panose="020B0A04020102020204" pitchFamily="34" charset="0"/>
                <a:cs typeface="Trebuchet MS"/>
              </a:rPr>
              <a:t>Interconectividad de los </a:t>
            </a:r>
            <a:r>
              <a:rPr lang="es-ES" sz="2000" dirty="0" err="1">
                <a:solidFill>
                  <a:srgbClr val="FF0000"/>
                </a:solidFill>
                <a:latin typeface="Arial Black" panose="020B0A04020102020204" pitchFamily="34" charset="0"/>
                <a:cs typeface="Trebuchet MS"/>
              </a:rPr>
              <a:t>modulos</a:t>
            </a:r>
            <a:r>
              <a:rPr lang="es-ES" sz="2000" dirty="0">
                <a:solidFill>
                  <a:srgbClr val="FF0000"/>
                </a:solidFill>
                <a:latin typeface="Arial Black" panose="020B0A04020102020204" pitchFamily="34" charset="0"/>
                <a:cs typeface="Trebuchet MS"/>
              </a:rPr>
              <a:t> 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537759" y="2278751"/>
            <a:ext cx="1427163" cy="51593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 anchorCtr="1"/>
          <a:lstStyle>
            <a:defPPr>
              <a:defRPr lang="es-A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200" b="1" dirty="0"/>
              <a:t>Control y Seguimiento Obra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6537759" y="3251357"/>
            <a:ext cx="1416050" cy="55932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 anchorCtr="1"/>
          <a:lstStyle>
            <a:defPPr>
              <a:defRPr lang="es-A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200" b="1" dirty="0"/>
              <a:t>Control Administrativo</a:t>
            </a: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6547712" y="1061804"/>
            <a:ext cx="1416050" cy="56885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 anchorCtr="1"/>
          <a:lstStyle>
            <a:defPPr>
              <a:defRPr lang="es-A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200" b="1" dirty="0">
                <a:solidFill>
                  <a:schemeClr val="bg1"/>
                </a:solidFill>
              </a:rPr>
              <a:t>Nominas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3402447" y="4865316"/>
            <a:ext cx="1427163" cy="51593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 anchorCtr="1"/>
          <a:lstStyle>
            <a:defPPr>
              <a:defRPr lang="es-A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400" dirty="0">
                <a:solidFill>
                  <a:schemeClr val="bg1"/>
                </a:solidFill>
              </a:rPr>
              <a:t>Almacenes</a:t>
            </a:r>
          </a:p>
        </p:txBody>
      </p:sp>
      <p:cxnSp>
        <p:nvCxnSpPr>
          <p:cNvPr id="23" name="Conector recto de flecha 22"/>
          <p:cNvCxnSpPr/>
          <p:nvPr/>
        </p:nvCxnSpPr>
        <p:spPr>
          <a:xfrm flipH="1" flipV="1">
            <a:off x="8430244" y="1232116"/>
            <a:ext cx="24169" cy="2573256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ector angular 27"/>
          <p:cNvCxnSpPr/>
          <p:nvPr/>
        </p:nvCxnSpPr>
        <p:spPr>
          <a:xfrm rot="10800000" flipV="1">
            <a:off x="4829611" y="3492921"/>
            <a:ext cx="1708149" cy="159226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de flecha 30"/>
          <p:cNvCxnSpPr>
            <a:stCxn id="8" idx="2"/>
            <a:endCxn id="9" idx="0"/>
          </p:cNvCxnSpPr>
          <p:nvPr/>
        </p:nvCxnSpPr>
        <p:spPr>
          <a:xfrm flipH="1">
            <a:off x="7245784" y="2794689"/>
            <a:ext cx="5557" cy="4566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ector angular 32"/>
          <p:cNvCxnSpPr>
            <a:stCxn id="67" idx="3"/>
          </p:cNvCxnSpPr>
          <p:nvPr/>
        </p:nvCxnSpPr>
        <p:spPr>
          <a:xfrm>
            <a:off x="1486637" y="2367525"/>
            <a:ext cx="1669915" cy="2687658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 Box 24"/>
          <p:cNvSpPr txBox="1">
            <a:spLocks noChangeArrowheads="1"/>
          </p:cNvSpPr>
          <p:nvPr/>
        </p:nvSpPr>
        <p:spPr bwMode="auto">
          <a:xfrm>
            <a:off x="1983781" y="2447655"/>
            <a:ext cx="1435100" cy="80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s-A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/>
            <a:r>
              <a:rPr lang="es-ES_tradnl" sz="900" b="1" dirty="0">
                <a:cs typeface="Times New Roman" charset="0"/>
              </a:rPr>
              <a:t>1) Propuesta Técnica Convertirla Solicitudes, Requisiciones y Ordenes de compra.</a:t>
            </a:r>
            <a:endParaRPr lang="es-ES" sz="900" b="1" dirty="0">
              <a:cs typeface="Times New Roman" charset="0"/>
            </a:endParaRPr>
          </a:p>
        </p:txBody>
      </p:sp>
      <p:sp>
        <p:nvSpPr>
          <p:cNvPr id="38" name="Text Box 24"/>
          <p:cNvSpPr txBox="1">
            <a:spLocks noChangeArrowheads="1"/>
          </p:cNvSpPr>
          <p:nvPr/>
        </p:nvSpPr>
        <p:spPr bwMode="auto">
          <a:xfrm>
            <a:off x="3369556" y="4012021"/>
            <a:ext cx="1366049" cy="34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s-A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/>
            <a:r>
              <a:rPr lang="es-ES_tradnl" sz="900" b="1" dirty="0">
                <a:cs typeface="Times New Roman" charset="0"/>
              </a:rPr>
              <a:t>3)Convertir una Cotización a Factura</a:t>
            </a:r>
            <a:endParaRPr lang="es-ES" sz="900" b="1" dirty="0">
              <a:cs typeface="Times New Roman" charset="0"/>
            </a:endParaRPr>
          </a:p>
        </p:txBody>
      </p:sp>
      <p:sp>
        <p:nvSpPr>
          <p:cNvPr id="43" name="Text Box 26"/>
          <p:cNvSpPr txBox="1">
            <a:spLocks noChangeArrowheads="1"/>
          </p:cNvSpPr>
          <p:nvPr/>
        </p:nvSpPr>
        <p:spPr bwMode="auto">
          <a:xfrm>
            <a:off x="7284151" y="3886889"/>
            <a:ext cx="1621894" cy="37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s-A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/>
            <a:r>
              <a:rPr lang="es-ES_tradnl" sz="900" b="1" dirty="0">
                <a:cs typeface="Times New Roman" charset="0"/>
              </a:rPr>
              <a:t>2) Entrada Almacén Genera XML</a:t>
            </a:r>
            <a:endParaRPr lang="es-ES" sz="900" b="1" dirty="0">
              <a:cs typeface="Times New Roman" charset="0"/>
            </a:endParaRPr>
          </a:p>
        </p:txBody>
      </p:sp>
      <p:cxnSp>
        <p:nvCxnSpPr>
          <p:cNvPr id="53" name="Conector angular 52"/>
          <p:cNvCxnSpPr/>
          <p:nvPr/>
        </p:nvCxnSpPr>
        <p:spPr>
          <a:xfrm rot="10800000">
            <a:off x="1524299" y="2087861"/>
            <a:ext cx="5013460" cy="190891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 Box 26"/>
          <p:cNvSpPr txBox="1">
            <a:spLocks noChangeArrowheads="1"/>
          </p:cNvSpPr>
          <p:nvPr/>
        </p:nvSpPr>
        <p:spPr bwMode="auto">
          <a:xfrm rot="16200000">
            <a:off x="7961808" y="1890300"/>
            <a:ext cx="1674815" cy="459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s-A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/>
            <a:r>
              <a:rPr lang="es-ES_tradnl" sz="900" b="1" dirty="0">
                <a:cs typeface="Times New Roman" charset="0"/>
              </a:rPr>
              <a:t>6) Al generarse Gastos de Un Empleado.</a:t>
            </a:r>
            <a:endParaRPr lang="es-ES" sz="900" b="1" dirty="0">
              <a:cs typeface="Times New Roman" charset="0"/>
            </a:endParaRPr>
          </a:p>
        </p:txBody>
      </p:sp>
      <p:cxnSp>
        <p:nvCxnSpPr>
          <p:cNvPr id="59" name="Conector angular 58"/>
          <p:cNvCxnSpPr>
            <a:endCxn id="9" idx="3"/>
          </p:cNvCxnSpPr>
          <p:nvPr/>
        </p:nvCxnSpPr>
        <p:spPr>
          <a:xfrm rot="10800000">
            <a:off x="7953809" y="3531023"/>
            <a:ext cx="500606" cy="28411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Conector recto 60"/>
          <p:cNvCxnSpPr/>
          <p:nvPr/>
        </p:nvCxnSpPr>
        <p:spPr>
          <a:xfrm>
            <a:off x="1524297" y="3645024"/>
            <a:ext cx="4661037" cy="66330"/>
          </a:xfrm>
          <a:prstGeom prst="line">
            <a:avLst/>
          </a:prstGeom>
          <a:ln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Text Box 7"/>
          <p:cNvSpPr txBox="1">
            <a:spLocks noChangeArrowheads="1"/>
          </p:cNvSpPr>
          <p:nvPr/>
        </p:nvSpPr>
        <p:spPr bwMode="auto">
          <a:xfrm>
            <a:off x="70587" y="1071332"/>
            <a:ext cx="1416050" cy="55932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 anchorCtr="1"/>
          <a:lstStyle>
            <a:defPPr>
              <a:defRPr lang="es-A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200" b="1" dirty="0"/>
              <a:t>Recursos Humanos</a:t>
            </a:r>
          </a:p>
        </p:txBody>
      </p:sp>
      <p:sp>
        <p:nvSpPr>
          <p:cNvPr id="67" name="Text Box 7"/>
          <p:cNvSpPr txBox="1">
            <a:spLocks noChangeArrowheads="1"/>
          </p:cNvSpPr>
          <p:nvPr/>
        </p:nvSpPr>
        <p:spPr bwMode="auto">
          <a:xfrm>
            <a:off x="70587" y="2087860"/>
            <a:ext cx="1416050" cy="55932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 anchorCtr="1"/>
          <a:lstStyle>
            <a:defPPr>
              <a:defRPr lang="es-A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200" b="1" dirty="0"/>
              <a:t>Precios Unitarios</a:t>
            </a:r>
          </a:p>
        </p:txBody>
      </p:sp>
      <p:sp>
        <p:nvSpPr>
          <p:cNvPr id="68" name="Text Box 7"/>
          <p:cNvSpPr txBox="1">
            <a:spLocks noChangeArrowheads="1"/>
          </p:cNvSpPr>
          <p:nvPr/>
        </p:nvSpPr>
        <p:spPr bwMode="auto">
          <a:xfrm>
            <a:off x="108247" y="3261896"/>
            <a:ext cx="1416050" cy="55932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 anchorCtr="1"/>
          <a:lstStyle>
            <a:defPPr>
              <a:defRPr lang="es-A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200" b="1" dirty="0"/>
              <a:t>Ventas</a:t>
            </a:r>
          </a:p>
        </p:txBody>
      </p:sp>
      <p:sp>
        <p:nvSpPr>
          <p:cNvPr id="77" name="Text Box 24"/>
          <p:cNvSpPr txBox="1">
            <a:spLocks noChangeArrowheads="1"/>
          </p:cNvSpPr>
          <p:nvPr/>
        </p:nvSpPr>
        <p:spPr bwMode="auto">
          <a:xfrm>
            <a:off x="4178833" y="1704600"/>
            <a:ext cx="1435100" cy="566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s-A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/>
            <a:r>
              <a:rPr lang="es-ES_tradnl" sz="900" b="1" dirty="0">
                <a:cs typeface="Times New Roman" charset="0"/>
              </a:rPr>
              <a:t>4) Propuesta Técnica Convertir en Seguimiento y Control Obra</a:t>
            </a:r>
            <a:endParaRPr lang="es-ES" sz="900" b="1" dirty="0">
              <a:cs typeface="Times New Roman" charset="0"/>
            </a:endParaRPr>
          </a:p>
        </p:txBody>
      </p:sp>
      <p:sp>
        <p:nvSpPr>
          <p:cNvPr id="78" name="Text Box 24"/>
          <p:cNvSpPr txBox="1">
            <a:spLocks noChangeArrowheads="1"/>
          </p:cNvSpPr>
          <p:nvPr/>
        </p:nvSpPr>
        <p:spPr bwMode="auto">
          <a:xfrm>
            <a:off x="3503337" y="754835"/>
            <a:ext cx="2120324" cy="50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s-A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/>
            <a:r>
              <a:rPr lang="es-ES_tradnl" sz="900" b="1" dirty="0">
                <a:cs typeface="Times New Roman" charset="0"/>
              </a:rPr>
              <a:t>5) Todo el control de Guardias, Control Salarios, Empleados, Documentación, etc..</a:t>
            </a:r>
            <a:endParaRPr lang="es-ES" sz="900" b="1" dirty="0">
              <a:cs typeface="Times New Roman" charset="0"/>
            </a:endParaRPr>
          </a:p>
        </p:txBody>
      </p:sp>
      <p:cxnSp>
        <p:nvCxnSpPr>
          <p:cNvPr id="79" name="Conector recto 78"/>
          <p:cNvCxnSpPr/>
          <p:nvPr/>
        </p:nvCxnSpPr>
        <p:spPr>
          <a:xfrm>
            <a:off x="1486637" y="1282559"/>
            <a:ext cx="5051122" cy="0"/>
          </a:xfrm>
          <a:prstGeom prst="line">
            <a:avLst/>
          </a:prstGeom>
          <a:ln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Conector angular 95"/>
          <p:cNvCxnSpPr/>
          <p:nvPr/>
        </p:nvCxnSpPr>
        <p:spPr>
          <a:xfrm rot="10800000" flipV="1">
            <a:off x="7910265" y="1222347"/>
            <a:ext cx="571095" cy="246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8" name="Text Box 24"/>
          <p:cNvSpPr txBox="1">
            <a:spLocks noChangeArrowheads="1"/>
          </p:cNvSpPr>
          <p:nvPr/>
        </p:nvSpPr>
        <p:spPr bwMode="auto">
          <a:xfrm>
            <a:off x="5143935" y="2758429"/>
            <a:ext cx="1435100" cy="566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s-A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/>
            <a:r>
              <a:rPr lang="es-ES_tradnl" sz="900" b="1" dirty="0">
                <a:cs typeface="Times New Roman" charset="0"/>
              </a:rPr>
              <a:t>7) Al generarse una Estimación pasa a formar un factura de Ingresos</a:t>
            </a:r>
            <a:endParaRPr lang="es-ES" sz="900" b="1" dirty="0">
              <a:cs typeface="Times New Roman" charset="0"/>
            </a:endParaRPr>
          </a:p>
        </p:txBody>
      </p:sp>
      <p:cxnSp>
        <p:nvCxnSpPr>
          <p:cNvPr id="99" name="Conector recto de flecha 98"/>
          <p:cNvCxnSpPr>
            <a:endCxn id="67" idx="0"/>
          </p:cNvCxnSpPr>
          <p:nvPr/>
        </p:nvCxnSpPr>
        <p:spPr>
          <a:xfrm>
            <a:off x="758269" y="1597278"/>
            <a:ext cx="20343" cy="49058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Conector recto de flecha 100"/>
          <p:cNvCxnSpPr/>
          <p:nvPr/>
        </p:nvCxnSpPr>
        <p:spPr>
          <a:xfrm>
            <a:off x="790511" y="2681320"/>
            <a:ext cx="6931" cy="56769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Conector recto de flecha 107"/>
          <p:cNvCxnSpPr/>
          <p:nvPr/>
        </p:nvCxnSpPr>
        <p:spPr>
          <a:xfrm>
            <a:off x="1628081" y="3834110"/>
            <a:ext cx="0" cy="1259173"/>
          </a:xfrm>
          <a:prstGeom prst="straightConnector1">
            <a:avLst/>
          </a:prstGeom>
          <a:ln>
            <a:headEnd type="arrow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Conector recto 109"/>
          <p:cNvCxnSpPr/>
          <p:nvPr/>
        </p:nvCxnSpPr>
        <p:spPr>
          <a:xfrm>
            <a:off x="1628081" y="5088066"/>
            <a:ext cx="1774366" cy="37139"/>
          </a:xfrm>
          <a:prstGeom prst="line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Text Box 24"/>
          <p:cNvSpPr txBox="1">
            <a:spLocks noChangeArrowheads="1"/>
          </p:cNvSpPr>
          <p:nvPr/>
        </p:nvSpPr>
        <p:spPr bwMode="auto">
          <a:xfrm>
            <a:off x="1647131" y="4622077"/>
            <a:ext cx="1124669" cy="41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s-A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/>
            <a:r>
              <a:rPr lang="es-ES_tradnl" sz="900" b="1" dirty="0">
                <a:cs typeface="Times New Roman" charset="0"/>
              </a:rPr>
              <a:t>8)Productos para Venta de los almacenes</a:t>
            </a:r>
            <a:endParaRPr lang="es-ES" sz="900" b="1" dirty="0">
              <a:cs typeface="Times New Roman" charset="0"/>
            </a:endParaRPr>
          </a:p>
        </p:txBody>
      </p:sp>
      <p:sp>
        <p:nvSpPr>
          <p:cNvPr id="116" name="Text Box 24"/>
          <p:cNvSpPr txBox="1">
            <a:spLocks noChangeArrowheads="1"/>
          </p:cNvSpPr>
          <p:nvPr/>
        </p:nvSpPr>
        <p:spPr bwMode="auto">
          <a:xfrm>
            <a:off x="1748941" y="1408788"/>
            <a:ext cx="1435100" cy="566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s-A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/>
            <a:r>
              <a:rPr lang="es-ES_tradnl" sz="900" b="1" dirty="0">
                <a:cs typeface="Times New Roman" charset="0"/>
              </a:rPr>
              <a:t>9) Propuesta Técnica solicitudes de Personal a RH</a:t>
            </a:r>
            <a:endParaRPr lang="es-ES" sz="900" b="1" dirty="0">
              <a:cs typeface="Times New Roman" charset="0"/>
            </a:endParaRPr>
          </a:p>
        </p:txBody>
      </p:sp>
      <p:cxnSp>
        <p:nvCxnSpPr>
          <p:cNvPr id="117" name="Conector angular 116"/>
          <p:cNvCxnSpPr>
            <a:stCxn id="8" idx="1"/>
          </p:cNvCxnSpPr>
          <p:nvPr/>
        </p:nvCxnSpPr>
        <p:spPr>
          <a:xfrm rot="10800000" flipV="1">
            <a:off x="4829611" y="2536720"/>
            <a:ext cx="1708149" cy="2328596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1" name="Text Box 24"/>
          <p:cNvSpPr txBox="1">
            <a:spLocks noChangeArrowheads="1"/>
          </p:cNvSpPr>
          <p:nvPr/>
        </p:nvSpPr>
        <p:spPr bwMode="auto">
          <a:xfrm>
            <a:off x="4672383" y="4164566"/>
            <a:ext cx="1627809" cy="34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s-A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/>
            <a:r>
              <a:rPr lang="es-ES_tradnl" sz="900" b="1" dirty="0">
                <a:cs typeface="Times New Roman" charset="0"/>
              </a:rPr>
              <a:t>10)Solicitudes de Material al Almacén y Control de Materiales</a:t>
            </a:r>
            <a:endParaRPr lang="es-ES" sz="900" b="1" dirty="0">
              <a:cs typeface="Times New Roman" charset="0"/>
            </a:endParaRPr>
          </a:p>
        </p:txBody>
      </p:sp>
      <p:pic>
        <p:nvPicPr>
          <p:cNvPr id="120" name="Imagen 1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064" y="3153782"/>
            <a:ext cx="2233686" cy="833892"/>
          </a:xfrm>
          <a:prstGeom prst="rect">
            <a:avLst/>
          </a:prstGeom>
        </p:spPr>
      </p:pic>
      <p:cxnSp>
        <p:nvCxnSpPr>
          <p:cNvPr id="37" name="Conector recto 36"/>
          <p:cNvCxnSpPr/>
          <p:nvPr/>
        </p:nvCxnSpPr>
        <p:spPr>
          <a:xfrm>
            <a:off x="1249070" y="1660383"/>
            <a:ext cx="2254267" cy="3204933"/>
          </a:xfrm>
          <a:prstGeom prst="line">
            <a:avLst/>
          </a:prstGeom>
          <a:ln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0C3C55AC-D33B-DD80-7F56-B4BBAF1396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2" y="5532155"/>
            <a:ext cx="1775727" cy="98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983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259632" y="1772816"/>
            <a:ext cx="62646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sz="3600" b="1" dirty="0">
                <a:latin typeface="Arial" charset="0"/>
              </a:rPr>
              <a:t>ANALISIS DE </a:t>
            </a:r>
          </a:p>
          <a:p>
            <a:pPr algn="ctr">
              <a:defRPr/>
            </a:pPr>
            <a:r>
              <a:rPr lang="es-MX" sz="3600" b="1" dirty="0">
                <a:latin typeface="Arial" charset="0"/>
              </a:rPr>
              <a:t>PRECIOS UNITARIOS</a:t>
            </a:r>
            <a:endParaRPr lang="es-ES" sz="3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3" name="Imagen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4365104"/>
            <a:ext cx="1008112" cy="566786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7786671" y="4294554"/>
            <a:ext cx="149153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linkClick r:id="rId2" action="ppaction://hlinksldjump"/>
              </a:rPr>
              <a:t>Menu</a:t>
            </a:r>
            <a:r>
              <a:rPr lang="es-ES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hlinkClick r:id="rId2" action="ppaction://hlinksldjump"/>
              </a:rPr>
              <a:t> Principal</a:t>
            </a:r>
            <a:endParaRPr lang="es-ES" sz="2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331C79F9-8BD2-CAD7-2D3D-D24BC10118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43" y="6013655"/>
            <a:ext cx="1273814" cy="7092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96"/>
          <a:stretch/>
        </p:blipFill>
        <p:spPr bwMode="auto">
          <a:xfrm>
            <a:off x="190398" y="433128"/>
            <a:ext cx="6768752" cy="4112907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10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9" t="4961" r="1000"/>
          <a:stretch/>
        </p:blipFill>
        <p:spPr bwMode="auto">
          <a:xfrm>
            <a:off x="3779912" y="2348880"/>
            <a:ext cx="5040560" cy="4104456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96618" y="73088"/>
            <a:ext cx="363028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charset="0"/>
              </a:rPr>
              <a:t>ANALISIS DE PRECIOS UNITARIOS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6121" y="4579767"/>
            <a:ext cx="332174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s-ES" sz="1100" dirty="0">
                <a:solidFill>
                  <a:srgbClr val="000066"/>
                </a:solidFill>
                <a:latin typeface="Gill Sans MT" pitchFamily="34" charset="0"/>
              </a:rPr>
              <a:t>CATALOGO DE CONCEPTOS DE ANEXO C </a:t>
            </a: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6118684" y="6489777"/>
            <a:ext cx="276710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s-ES" sz="1100" dirty="0">
                <a:solidFill>
                  <a:schemeClr val="bg1"/>
                </a:solidFill>
                <a:latin typeface="Gill Sans MT" pitchFamily="34" charset="0"/>
              </a:rPr>
              <a:t>REPORTE DE ANALISIS DE PRECIOS</a:t>
            </a:r>
          </a:p>
        </p:txBody>
      </p:sp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1113CFF8-CD4A-4F5D-CB28-07C10380E5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59" y="5378034"/>
            <a:ext cx="2012534" cy="112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14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052735"/>
            <a:ext cx="3744416" cy="3672409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8" t="371" r="2143" b="12976"/>
          <a:stretch/>
        </p:blipFill>
        <p:spPr bwMode="auto">
          <a:xfrm>
            <a:off x="179512" y="398808"/>
            <a:ext cx="4823793" cy="5577450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96618" y="73088"/>
            <a:ext cx="363028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charset="0"/>
              </a:rPr>
              <a:t>ANALISIS DE PRECIOS UNITARIOS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6151102" y="4725144"/>
            <a:ext cx="2928938" cy="26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-ES" sz="1100" dirty="0">
                <a:solidFill>
                  <a:srgbClr val="000066"/>
                </a:solidFill>
                <a:latin typeface="Gill Sans MT" panose="020B0502020104020203" pitchFamily="34" charset="0"/>
              </a:rPr>
              <a:t>GRAFICA DE EXPLOSION INSUMOS </a:t>
            </a: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2195736" y="5999516"/>
            <a:ext cx="2928938" cy="26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-ES" sz="1100" dirty="0">
                <a:solidFill>
                  <a:srgbClr val="000066"/>
                </a:solidFill>
                <a:latin typeface="Gill Sans MT" panose="020B0502020104020203" pitchFamily="34" charset="0"/>
              </a:rPr>
              <a:t>REPORTE EXPLOSION INSUMOS </a:t>
            </a:r>
          </a:p>
        </p:txBody>
      </p:sp>
      <p:sp>
        <p:nvSpPr>
          <p:cNvPr id="12" name="11 Flecha derecha">
            <a:hlinkClick r:id="rId4" action="ppaction://hlinksldjump"/>
          </p:cNvPr>
          <p:cNvSpPr/>
          <p:nvPr/>
        </p:nvSpPr>
        <p:spPr>
          <a:xfrm flipH="1">
            <a:off x="8676456" y="6587027"/>
            <a:ext cx="265702" cy="45719"/>
          </a:xfrm>
          <a:prstGeom prst="rightArrow">
            <a:avLst/>
          </a:prstGeom>
          <a:solidFill>
            <a:srgbClr val="C00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2" name="Imagen 1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7F0EE4A2-88AA-9041-A7D2-32D14AFE68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43" y="6013655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21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uadroTexto"/>
          <p:cNvSpPr txBox="1"/>
          <p:nvPr/>
        </p:nvSpPr>
        <p:spPr>
          <a:xfrm>
            <a:off x="-36512" y="6639163"/>
            <a:ext cx="19797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dirty="0">
                <a:solidFill>
                  <a:schemeClr val="bg1">
                    <a:lumMod val="95000"/>
                  </a:schemeClr>
                </a:solidFill>
              </a:rPr>
              <a:t>www.intel-code.com.mx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96618" y="73088"/>
            <a:ext cx="363028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MX" sz="1600" b="1" dirty="0">
                <a:latin typeface="Arial" charset="0"/>
              </a:rPr>
              <a:t>ANALISIS DE PRECIOS UNITARIOS</a:t>
            </a:r>
            <a:endParaRPr lang="es-ES" sz="1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5663957" y="5999516"/>
            <a:ext cx="2928938" cy="26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-ES" sz="1100" dirty="0">
                <a:solidFill>
                  <a:srgbClr val="000066"/>
                </a:solidFill>
                <a:latin typeface="Gill Sans MT" panose="020B0502020104020203" pitchFamily="34" charset="0"/>
              </a:rPr>
              <a:t>PERSONALIZACION DE REPORTES </a:t>
            </a: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2195736" y="5999516"/>
            <a:ext cx="2928938" cy="26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-ES" sz="1100" dirty="0">
                <a:solidFill>
                  <a:srgbClr val="000066"/>
                </a:solidFill>
                <a:latin typeface="Gill Sans MT" panose="020B0502020104020203" pitchFamily="34" charset="0"/>
              </a:rPr>
              <a:t>REPORTE EXPLOSION INSUMOS </a:t>
            </a:r>
          </a:p>
        </p:txBody>
      </p:sp>
      <p:sp>
        <p:nvSpPr>
          <p:cNvPr id="12" name="11 Flecha derecha">
            <a:hlinkClick r:id="rId2" action="ppaction://hlinksldjump"/>
          </p:cNvPr>
          <p:cNvSpPr/>
          <p:nvPr/>
        </p:nvSpPr>
        <p:spPr>
          <a:xfrm flipH="1">
            <a:off x="8676456" y="6587027"/>
            <a:ext cx="265702" cy="45719"/>
          </a:xfrm>
          <a:prstGeom prst="rightArrow">
            <a:avLst/>
          </a:prstGeom>
          <a:solidFill>
            <a:srgbClr val="C00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8" t="371" r="2143" b="12976"/>
          <a:stretch/>
        </p:blipFill>
        <p:spPr bwMode="auto">
          <a:xfrm>
            <a:off x="179512" y="398808"/>
            <a:ext cx="3804015" cy="4398344"/>
          </a:xfrm>
          <a:prstGeom prst="rect">
            <a:avLst/>
          </a:prstGeom>
          <a:ln>
            <a:solidFill>
              <a:srgbClr val="00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8410" y="332656"/>
            <a:ext cx="5340094" cy="3361118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8307" y="2915294"/>
            <a:ext cx="5489439" cy="3086571"/>
          </a:xfrm>
          <a:prstGeom prst="rect">
            <a:avLst/>
          </a:prstGeom>
        </p:spPr>
      </p:pic>
      <p:pic>
        <p:nvPicPr>
          <p:cNvPr id="4" name="Imagen 3" descr="Imagen que contiene dibujo, plato&#10;&#10;Descripción generada automáticamente">
            <a:extLst>
              <a:ext uri="{FF2B5EF4-FFF2-40B4-BE49-F238E27FC236}">
                <a16:creationId xmlns:a16="http://schemas.microsoft.com/office/drawing/2014/main" id="{62554F9F-7D34-7054-7849-B8701F09998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42" y="5877822"/>
            <a:ext cx="1273814" cy="70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13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Concurre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0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1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5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6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7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8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9.xml><?xml version="1.0" encoding="utf-8"?>
<a:themeOverride xmlns:a="http://schemas.openxmlformats.org/drawingml/2006/main">
  <a:clrScheme name="Concurrencia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3397</TotalTime>
  <Words>1244</Words>
  <Application>Microsoft Office PowerPoint</Application>
  <PresentationFormat>Presentación en pantalla (4:3)</PresentationFormat>
  <Paragraphs>250</Paragraphs>
  <Slides>42</Slides>
  <Notes>3</Notes>
  <HiddenSlides>0</HiddenSlides>
  <MMClips>0</MMClips>
  <ScaleCrop>false</ScaleCrop>
  <HeadingPairs>
    <vt:vector size="8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42</vt:i4>
      </vt:variant>
    </vt:vector>
  </HeadingPairs>
  <TitlesOfParts>
    <vt:vector size="54" baseType="lpstr">
      <vt:lpstr>Arial</vt:lpstr>
      <vt:lpstr>Arial Black</vt:lpstr>
      <vt:lpstr>Calibri</vt:lpstr>
      <vt:lpstr>Gill Sans MT</vt:lpstr>
      <vt:lpstr>Lucida Sans Unicode</vt:lpstr>
      <vt:lpstr>Times New Roman</vt:lpstr>
      <vt:lpstr>Verdana</vt:lpstr>
      <vt:lpstr>Wingdings</vt:lpstr>
      <vt:lpstr>Wingdings 2</vt:lpstr>
      <vt:lpstr>Wingdings 3</vt:lpstr>
      <vt:lpstr>Concurrencia</vt:lpstr>
      <vt:lpstr>Acrobat Document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Inteligent</dc:creator>
  <cp:lastModifiedBy>jose Angel Soriano Glez</cp:lastModifiedBy>
  <cp:revision>462</cp:revision>
  <dcterms:created xsi:type="dcterms:W3CDTF">2013-05-21T23:59:33Z</dcterms:created>
  <dcterms:modified xsi:type="dcterms:W3CDTF">2023-09-09T20:18:26Z</dcterms:modified>
</cp:coreProperties>
</file>